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70" r:id="rId3"/>
    <p:sldId id="272" r:id="rId4"/>
    <p:sldId id="260" r:id="rId5"/>
    <p:sldId id="259" r:id="rId6"/>
    <p:sldId id="267" r:id="rId7"/>
    <p:sldId id="271" r:id="rId8"/>
    <p:sldId id="263" r:id="rId9"/>
    <p:sldId id="268" r:id="rId10"/>
    <p:sldId id="264" r:id="rId11"/>
    <p:sldId id="265" r:id="rId12"/>
    <p:sldId id="261" r:id="rId13"/>
    <p:sldId id="266" r:id="rId14"/>
    <p:sldId id="262" r:id="rId15"/>
    <p:sldId id="269" r:id="rId16"/>
    <p:sldId id="273"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61583" autoAdjust="0"/>
  </p:normalViewPr>
  <p:slideViewPr>
    <p:cSldViewPr>
      <p:cViewPr varScale="1">
        <p:scale>
          <a:sx n="54" d="100"/>
          <a:sy n="54" d="100"/>
        </p:scale>
        <p:origin x="2290"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8DA6CAD-0CB6-4D51-A1C2-19676571472F}" type="datetimeFigureOut">
              <a:rPr lang="en-US" smtClean="0"/>
              <a:t>4/26/2017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91C575E-FE0E-4F0B-8899-0F35C55B5520}" type="slidenum">
              <a:rPr lang="en-US" smtClean="0"/>
              <a:t>‹#›</a:t>
            </a:fld>
            <a:endParaRPr lang="en-US"/>
          </a:p>
        </p:txBody>
      </p:sp>
    </p:spTree>
    <p:extLst>
      <p:ext uri="{BB962C8B-B14F-4D97-AF65-F5344CB8AC3E}">
        <p14:creationId xmlns:p14="http://schemas.microsoft.com/office/powerpoint/2010/main" val="2572851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8E175A4-3997-4747-9324-A2244BDD9AE7}" type="datetimeFigureOut">
              <a:rPr lang="en-US" smtClean="0"/>
              <a:t>4/26/2017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4B5F19D-1CE0-430A-B139-7ED5CDDC9A2B}" type="slidenum">
              <a:rPr lang="en-US" smtClean="0"/>
              <a:t>‹#›</a:t>
            </a:fld>
            <a:endParaRPr lang="en-US"/>
          </a:p>
        </p:txBody>
      </p:sp>
    </p:spTree>
    <p:extLst>
      <p:ext uri="{BB962C8B-B14F-4D97-AF65-F5344CB8AC3E}">
        <p14:creationId xmlns:p14="http://schemas.microsoft.com/office/powerpoint/2010/main" val="751857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p:txBody>
      </p:sp>
      <p:sp>
        <p:nvSpPr>
          <p:cNvPr id="4" name="Slide Number Placeholder 3"/>
          <p:cNvSpPr>
            <a:spLocks noGrp="1"/>
          </p:cNvSpPr>
          <p:nvPr>
            <p:ph type="sldNum" sz="quarter" idx="10"/>
          </p:nvPr>
        </p:nvSpPr>
        <p:spPr/>
        <p:txBody>
          <a:bodyPr/>
          <a:lstStyle/>
          <a:p>
            <a:fld id="{52631059-3BF6-432D-A340-95695DC32AD9}" type="slidenum">
              <a:rPr lang="en-CA" smtClean="0"/>
              <a:pPr/>
              <a:t>2</a:t>
            </a:fld>
            <a:endParaRPr lang="en-CA"/>
          </a:p>
        </p:txBody>
      </p:sp>
      <p:sp>
        <p:nvSpPr>
          <p:cNvPr id="5" name="Date Placeholder 4"/>
          <p:cNvSpPr>
            <a:spLocks noGrp="1"/>
          </p:cNvSpPr>
          <p:nvPr>
            <p:ph type="dt" idx="11"/>
          </p:nvPr>
        </p:nvSpPr>
        <p:spPr/>
        <p:txBody>
          <a:bodyPr/>
          <a:lstStyle/>
          <a:p>
            <a:fld id="{B54AD7B3-F558-4F58-84CC-440ABD5487D6}" type="datetime1">
              <a:rPr lang="en-US" smtClean="0"/>
              <a:pPr/>
              <a:t>4/26/2017</a:t>
            </a:fld>
            <a:endParaRPr lang="en-CA"/>
          </a:p>
        </p:txBody>
      </p:sp>
      <p:sp>
        <p:nvSpPr>
          <p:cNvPr id="6" name="Footer Placeholder 5"/>
          <p:cNvSpPr>
            <a:spLocks noGrp="1"/>
          </p:cNvSpPr>
          <p:nvPr>
            <p:ph type="ftr" sz="quarter" idx="12"/>
          </p:nvPr>
        </p:nvSpPr>
        <p:spPr/>
        <p:txBody>
          <a:bodyPr/>
          <a:lstStyle/>
          <a:p>
            <a:endParaRPr lang="en-CA"/>
          </a:p>
        </p:txBody>
      </p:sp>
    </p:spTree>
    <p:extLst>
      <p:ext uri="{BB962C8B-B14F-4D97-AF65-F5344CB8AC3E}">
        <p14:creationId xmlns:p14="http://schemas.microsoft.com/office/powerpoint/2010/main" val="1140693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10 year average sand usage 301,000 </a:t>
            </a:r>
            <a:r>
              <a:rPr lang="en-US" dirty="0" err="1" smtClean="0"/>
              <a:t>tonnes</a:t>
            </a:r>
            <a:r>
              <a:rPr lang="en-US" dirty="0" smtClean="0"/>
              <a:t> / year</a:t>
            </a:r>
          </a:p>
          <a:p>
            <a:pPr marL="174708" indent="-174708">
              <a:buFont typeface="Arial" panose="020B0604020202020204" pitchFamily="34" charset="0"/>
              <a:buChar char="•"/>
            </a:pPr>
            <a:r>
              <a:rPr lang="en-US" dirty="0" smtClean="0"/>
              <a:t>10 year average salt usage 147,500 </a:t>
            </a:r>
            <a:r>
              <a:rPr lang="en-US" dirty="0" err="1" smtClean="0"/>
              <a:t>tonnes</a:t>
            </a:r>
            <a:r>
              <a:rPr lang="en-US" dirty="0" smtClean="0"/>
              <a:t> / year</a:t>
            </a:r>
          </a:p>
          <a:p>
            <a:endParaRPr lang="en-US" dirty="0"/>
          </a:p>
        </p:txBody>
      </p:sp>
      <p:sp>
        <p:nvSpPr>
          <p:cNvPr id="4" name="Slide Number Placeholder 3"/>
          <p:cNvSpPr>
            <a:spLocks noGrp="1"/>
          </p:cNvSpPr>
          <p:nvPr>
            <p:ph type="sldNum" sz="quarter" idx="10"/>
          </p:nvPr>
        </p:nvSpPr>
        <p:spPr/>
        <p:txBody>
          <a:bodyPr/>
          <a:lstStyle/>
          <a:p>
            <a:fld id="{54B5F19D-1CE0-430A-B139-7ED5CDDC9A2B}" type="slidenum">
              <a:rPr lang="en-US" smtClean="0"/>
              <a:t>3</a:t>
            </a:fld>
            <a:endParaRPr lang="en-US"/>
          </a:p>
        </p:txBody>
      </p:sp>
    </p:spTree>
    <p:extLst>
      <p:ext uri="{BB962C8B-B14F-4D97-AF65-F5344CB8AC3E}">
        <p14:creationId xmlns:p14="http://schemas.microsoft.com/office/powerpoint/2010/main" val="241048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0"/>
          </p:nvPr>
        </p:nvSpPr>
        <p:spPr/>
        <p:txBody>
          <a:bodyPr/>
          <a:lstStyle/>
          <a:p>
            <a:fld id="{5D2B4EB2-14EA-4F51-A4B6-FC721EFC1E93}" type="datetime1">
              <a:rPr lang="en-US" smtClean="0"/>
              <a:pPr/>
              <a:t>4/26/2017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2631059-3BF6-432D-A340-95695DC32AD9}" type="slidenum">
              <a:rPr lang="en-CA" smtClean="0"/>
              <a:pPr/>
              <a:t>7</a:t>
            </a:fld>
            <a:endParaRPr lang="en-CA"/>
          </a:p>
        </p:txBody>
      </p:sp>
    </p:spTree>
    <p:extLst>
      <p:ext uri="{BB962C8B-B14F-4D97-AF65-F5344CB8AC3E}">
        <p14:creationId xmlns:p14="http://schemas.microsoft.com/office/powerpoint/2010/main" val="359657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Selected 4 sites to conduct pilot project (</a:t>
            </a:r>
            <a:r>
              <a:rPr lang="en-US" dirty="0"/>
              <a:t>District 3)</a:t>
            </a:r>
          </a:p>
          <a:p>
            <a:pPr marL="291179" indent="-291179">
              <a:buFont typeface="Arial" pitchFamily="34" charset="0"/>
              <a:buChar char="•"/>
            </a:pPr>
            <a:r>
              <a:rPr lang="en-US" dirty="0" err="1"/>
              <a:t>Petitcodiac</a:t>
            </a:r>
            <a:r>
              <a:rPr lang="en-US" dirty="0"/>
              <a:t> depot – Screened natural pit winter sand</a:t>
            </a:r>
          </a:p>
          <a:p>
            <a:pPr marL="291179" indent="-291179">
              <a:buFont typeface="Arial" pitchFamily="34" charset="0"/>
              <a:buChar char="•"/>
            </a:pPr>
            <a:r>
              <a:rPr lang="en-US" dirty="0"/>
              <a:t>Riverside Albert – Screened crusher winter sand</a:t>
            </a:r>
          </a:p>
          <a:p>
            <a:pPr marL="291179" indent="-291179">
              <a:buFont typeface="Arial" pitchFamily="34" charset="0"/>
              <a:buChar char="•"/>
            </a:pPr>
            <a:r>
              <a:rPr lang="en-US" dirty="0"/>
              <a:t>Indian Mountain depot – Screened crusher winter sand </a:t>
            </a:r>
          </a:p>
          <a:p>
            <a:pPr marL="291179" indent="-291179">
              <a:buFont typeface="Arial" pitchFamily="34" charset="0"/>
              <a:buChar char="•"/>
            </a:pPr>
            <a:r>
              <a:rPr lang="en-US" dirty="0" err="1"/>
              <a:t>Parkindale</a:t>
            </a:r>
            <a:r>
              <a:rPr lang="en-US" dirty="0"/>
              <a:t> depot – Screened natural pit winter sand</a:t>
            </a:r>
          </a:p>
          <a:p>
            <a:endParaRPr lang="en-US" dirty="0"/>
          </a:p>
        </p:txBody>
      </p:sp>
      <p:sp>
        <p:nvSpPr>
          <p:cNvPr id="4" name="Slide Number Placeholder 3"/>
          <p:cNvSpPr>
            <a:spLocks noGrp="1"/>
          </p:cNvSpPr>
          <p:nvPr>
            <p:ph type="sldNum" sz="quarter" idx="10"/>
          </p:nvPr>
        </p:nvSpPr>
        <p:spPr/>
        <p:txBody>
          <a:bodyPr/>
          <a:lstStyle/>
          <a:p>
            <a:fld id="{54B5F19D-1CE0-430A-B139-7ED5CDDC9A2B}" type="slidenum">
              <a:rPr lang="en-US" smtClean="0"/>
              <a:t>9</a:t>
            </a:fld>
            <a:endParaRPr lang="en-US"/>
          </a:p>
        </p:txBody>
      </p:sp>
    </p:spTree>
    <p:extLst>
      <p:ext uri="{BB962C8B-B14F-4D97-AF65-F5344CB8AC3E}">
        <p14:creationId xmlns:p14="http://schemas.microsoft.com/office/powerpoint/2010/main" val="2940288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5F19D-1CE0-430A-B139-7ED5CDDC9A2B}" type="slidenum">
              <a:rPr lang="en-US" smtClean="0"/>
              <a:t>10</a:t>
            </a:fld>
            <a:endParaRPr lang="en-US"/>
          </a:p>
        </p:txBody>
      </p:sp>
    </p:spTree>
    <p:extLst>
      <p:ext uri="{BB962C8B-B14F-4D97-AF65-F5344CB8AC3E}">
        <p14:creationId xmlns:p14="http://schemas.microsoft.com/office/powerpoint/2010/main" val="632893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4B5F19D-1CE0-430A-B139-7ED5CDDC9A2B}" type="slidenum">
              <a:rPr lang="en-US" smtClean="0"/>
              <a:t>12</a:t>
            </a:fld>
            <a:endParaRPr lang="en-US"/>
          </a:p>
        </p:txBody>
      </p:sp>
    </p:spTree>
    <p:extLst>
      <p:ext uri="{BB962C8B-B14F-4D97-AF65-F5344CB8AC3E}">
        <p14:creationId xmlns:p14="http://schemas.microsoft.com/office/powerpoint/2010/main" val="3022324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2631059-3BF6-432D-A340-95695DC32AD9}" type="slidenum">
              <a:rPr lang="en-CA" smtClean="0"/>
              <a:pPr/>
              <a:t>14</a:t>
            </a:fld>
            <a:endParaRPr lang="en-CA"/>
          </a:p>
        </p:txBody>
      </p:sp>
      <p:sp>
        <p:nvSpPr>
          <p:cNvPr id="5" name="Date Placeholder 4"/>
          <p:cNvSpPr>
            <a:spLocks noGrp="1"/>
          </p:cNvSpPr>
          <p:nvPr>
            <p:ph type="dt" idx="11"/>
          </p:nvPr>
        </p:nvSpPr>
        <p:spPr/>
        <p:txBody>
          <a:bodyPr/>
          <a:lstStyle/>
          <a:p>
            <a:fld id="{446E2A35-D33C-4112-814B-455E283476B2}" type="datetime1">
              <a:rPr lang="en-US" smtClean="0"/>
              <a:pPr/>
              <a:t>4/26/2017</a:t>
            </a:fld>
            <a:endParaRPr lang="en-CA"/>
          </a:p>
        </p:txBody>
      </p:sp>
      <p:sp>
        <p:nvSpPr>
          <p:cNvPr id="6" name="Footer Placeholder 5"/>
          <p:cNvSpPr>
            <a:spLocks noGrp="1"/>
          </p:cNvSpPr>
          <p:nvPr>
            <p:ph type="ftr" sz="quarter" idx="12"/>
          </p:nvPr>
        </p:nvSpPr>
        <p:spPr/>
        <p:txBody>
          <a:bodyPr/>
          <a:lstStyle/>
          <a:p>
            <a:endParaRPr lang="en-CA"/>
          </a:p>
        </p:txBody>
      </p:sp>
    </p:spTree>
    <p:extLst>
      <p:ext uri="{BB962C8B-B14F-4D97-AF65-F5344CB8AC3E}">
        <p14:creationId xmlns:p14="http://schemas.microsoft.com/office/powerpoint/2010/main" val="608108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i="0" dirty="0" smtClean="0"/>
              <a:t>Appropriately sized inventory</a:t>
            </a:r>
          </a:p>
          <a:p>
            <a:endParaRPr lang="en-US" dirty="0" smtClean="0">
              <a:latin typeface="+mn-lt"/>
            </a:endParaRPr>
          </a:p>
          <a:p>
            <a:pPr defTabSz="931774">
              <a:defRPr/>
            </a:pPr>
            <a:r>
              <a:rPr lang="en-US" b="1" dirty="0" smtClean="0"/>
              <a:t>Reduced moisture content</a:t>
            </a:r>
          </a:p>
          <a:p>
            <a:endParaRPr lang="en-US" dirty="0" smtClean="0">
              <a:latin typeface="+mn-lt"/>
            </a:endParaRPr>
          </a:p>
          <a:p>
            <a:r>
              <a:rPr lang="en-US" b="1" dirty="0" smtClean="0">
                <a:latin typeface="+mn-lt"/>
              </a:rPr>
              <a:t>Performance Indicators and National Targets for the Code of Practice for the Environmental Management of Road Salts in Canada</a:t>
            </a:r>
            <a:endParaRPr lang="en-US" dirty="0" smtClean="0">
              <a:latin typeface="+mn-lt"/>
            </a:endParaRPr>
          </a:p>
          <a:p>
            <a:r>
              <a:rPr lang="en-US" dirty="0" smtClean="0">
                <a:latin typeface="+mn-lt"/>
              </a:rPr>
              <a:t>http://www.ec.gc.ca/lcpe-cepa/default.asp?lang=En&amp;n=8D48A850-1</a:t>
            </a:r>
          </a:p>
          <a:p>
            <a:r>
              <a:rPr lang="en-US" dirty="0" smtClean="0"/>
              <a:t>To ensure that all road organizations in Canada have committed to managing their material storage facilities and to ensure best practices at point sources. Case studies have illustrated an elevation in the quantity of salt leached through uncovered piles of abrasives. 2019 Target = 75%</a:t>
            </a:r>
            <a:endParaRPr lang="en-US" dirty="0"/>
          </a:p>
        </p:txBody>
      </p:sp>
      <p:sp>
        <p:nvSpPr>
          <p:cNvPr id="4" name="Slide Number Placeholder 3"/>
          <p:cNvSpPr>
            <a:spLocks noGrp="1"/>
          </p:cNvSpPr>
          <p:nvPr>
            <p:ph type="sldNum" sz="quarter" idx="10"/>
          </p:nvPr>
        </p:nvSpPr>
        <p:spPr/>
        <p:txBody>
          <a:bodyPr/>
          <a:lstStyle/>
          <a:p>
            <a:fld id="{54B5F19D-1CE0-430A-B139-7ED5CDDC9A2B}" type="slidenum">
              <a:rPr lang="en-US" smtClean="0"/>
              <a:t>15</a:t>
            </a:fld>
            <a:endParaRPr lang="en-US"/>
          </a:p>
        </p:txBody>
      </p:sp>
    </p:spTree>
    <p:extLst>
      <p:ext uri="{BB962C8B-B14F-4D97-AF65-F5344CB8AC3E}">
        <p14:creationId xmlns:p14="http://schemas.microsoft.com/office/powerpoint/2010/main" val="4039380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B45194-7A2D-4D5F-A6C9-777AC990FA58}"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92878-D73F-4B54-AEBB-515C724CE15D}" type="slidenum">
              <a:rPr lang="en-US" smtClean="0"/>
              <a:t>‹#›</a:t>
            </a:fld>
            <a:endParaRPr lang="en-US"/>
          </a:p>
        </p:txBody>
      </p:sp>
    </p:spTree>
    <p:extLst>
      <p:ext uri="{BB962C8B-B14F-4D97-AF65-F5344CB8AC3E}">
        <p14:creationId xmlns:p14="http://schemas.microsoft.com/office/powerpoint/2010/main" val="3921138955"/>
      </p:ext>
    </p:extLst>
  </p:cSld>
  <p:clrMapOvr>
    <a:masterClrMapping/>
  </p:clrMapOvr>
  <mc:AlternateContent xmlns:mc="http://schemas.openxmlformats.org/markup-compatibility/2006">
    <mc:Choice xmlns:p14="http://schemas.microsoft.com/office/powerpoint/2010/main" Requires="p14">
      <p:transition p14:dur="10" advClick="0" advTm="18000"/>
    </mc:Choice>
    <mc:Fallback>
      <p:transition advClick="0" advTm="18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45194-7A2D-4D5F-A6C9-777AC990FA58}"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92878-D73F-4B54-AEBB-515C724CE15D}" type="slidenum">
              <a:rPr lang="en-US" smtClean="0"/>
              <a:t>‹#›</a:t>
            </a:fld>
            <a:endParaRPr lang="en-US"/>
          </a:p>
        </p:txBody>
      </p:sp>
    </p:spTree>
    <p:extLst>
      <p:ext uri="{BB962C8B-B14F-4D97-AF65-F5344CB8AC3E}">
        <p14:creationId xmlns:p14="http://schemas.microsoft.com/office/powerpoint/2010/main" val="3337933465"/>
      </p:ext>
    </p:extLst>
  </p:cSld>
  <p:clrMapOvr>
    <a:masterClrMapping/>
  </p:clrMapOvr>
  <mc:AlternateContent xmlns:mc="http://schemas.openxmlformats.org/markup-compatibility/2006">
    <mc:Choice xmlns:p14="http://schemas.microsoft.com/office/powerpoint/2010/main" Requires="p14">
      <p:transition p14:dur="10" advClick="0" advTm="18000"/>
    </mc:Choice>
    <mc:Fallback>
      <p:transition advClick="0" advTm="18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45194-7A2D-4D5F-A6C9-777AC990FA58}"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92878-D73F-4B54-AEBB-515C724CE15D}" type="slidenum">
              <a:rPr lang="en-US" smtClean="0"/>
              <a:t>‹#›</a:t>
            </a:fld>
            <a:endParaRPr lang="en-US"/>
          </a:p>
        </p:txBody>
      </p:sp>
    </p:spTree>
    <p:extLst>
      <p:ext uri="{BB962C8B-B14F-4D97-AF65-F5344CB8AC3E}">
        <p14:creationId xmlns:p14="http://schemas.microsoft.com/office/powerpoint/2010/main" val="3981979165"/>
      </p:ext>
    </p:extLst>
  </p:cSld>
  <p:clrMapOvr>
    <a:masterClrMapping/>
  </p:clrMapOvr>
  <mc:AlternateContent xmlns:mc="http://schemas.openxmlformats.org/markup-compatibility/2006">
    <mc:Choice xmlns:p14="http://schemas.microsoft.com/office/powerpoint/2010/main" Requires="p14">
      <p:transition p14:dur="10" advClick="0" advTm="18000"/>
    </mc:Choice>
    <mc:Fallback>
      <p:transition advClick="0" advTm="18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45194-7A2D-4D5F-A6C9-777AC990FA58}"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92878-D73F-4B54-AEBB-515C724CE15D}" type="slidenum">
              <a:rPr lang="en-US" smtClean="0"/>
              <a:t>‹#›</a:t>
            </a:fld>
            <a:endParaRPr lang="en-US"/>
          </a:p>
        </p:txBody>
      </p:sp>
    </p:spTree>
    <p:extLst>
      <p:ext uri="{BB962C8B-B14F-4D97-AF65-F5344CB8AC3E}">
        <p14:creationId xmlns:p14="http://schemas.microsoft.com/office/powerpoint/2010/main" val="1054171265"/>
      </p:ext>
    </p:extLst>
  </p:cSld>
  <p:clrMapOvr>
    <a:masterClrMapping/>
  </p:clrMapOvr>
  <mc:AlternateContent xmlns:mc="http://schemas.openxmlformats.org/markup-compatibility/2006">
    <mc:Choice xmlns:p14="http://schemas.microsoft.com/office/powerpoint/2010/main" Requires="p14">
      <p:transition p14:dur="10" advClick="0" advTm="18000"/>
    </mc:Choice>
    <mc:Fallback>
      <p:transition advClick="0" advTm="18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B45194-7A2D-4D5F-A6C9-777AC990FA58}"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92878-D73F-4B54-AEBB-515C724CE15D}" type="slidenum">
              <a:rPr lang="en-US" smtClean="0"/>
              <a:t>‹#›</a:t>
            </a:fld>
            <a:endParaRPr lang="en-US"/>
          </a:p>
        </p:txBody>
      </p:sp>
    </p:spTree>
    <p:extLst>
      <p:ext uri="{BB962C8B-B14F-4D97-AF65-F5344CB8AC3E}">
        <p14:creationId xmlns:p14="http://schemas.microsoft.com/office/powerpoint/2010/main" val="4232747906"/>
      </p:ext>
    </p:extLst>
  </p:cSld>
  <p:clrMapOvr>
    <a:masterClrMapping/>
  </p:clrMapOvr>
  <mc:AlternateContent xmlns:mc="http://schemas.openxmlformats.org/markup-compatibility/2006">
    <mc:Choice xmlns:p14="http://schemas.microsoft.com/office/powerpoint/2010/main" Requires="p14">
      <p:transition p14:dur="10" advClick="0" advTm="18000"/>
    </mc:Choice>
    <mc:Fallback>
      <p:transition advClick="0" advTm="18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B45194-7A2D-4D5F-A6C9-777AC990FA58}"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92878-D73F-4B54-AEBB-515C724CE15D}" type="slidenum">
              <a:rPr lang="en-US" smtClean="0"/>
              <a:t>‹#›</a:t>
            </a:fld>
            <a:endParaRPr lang="en-US"/>
          </a:p>
        </p:txBody>
      </p:sp>
    </p:spTree>
    <p:extLst>
      <p:ext uri="{BB962C8B-B14F-4D97-AF65-F5344CB8AC3E}">
        <p14:creationId xmlns:p14="http://schemas.microsoft.com/office/powerpoint/2010/main" val="434431543"/>
      </p:ext>
    </p:extLst>
  </p:cSld>
  <p:clrMapOvr>
    <a:masterClrMapping/>
  </p:clrMapOvr>
  <mc:AlternateContent xmlns:mc="http://schemas.openxmlformats.org/markup-compatibility/2006">
    <mc:Choice xmlns:p14="http://schemas.microsoft.com/office/powerpoint/2010/main" Requires="p14">
      <p:transition p14:dur="10" advClick="0" advTm="18000"/>
    </mc:Choice>
    <mc:Fallback>
      <p:transition advClick="0" advTm="18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B45194-7A2D-4D5F-A6C9-777AC990FA58}"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B92878-D73F-4B54-AEBB-515C724CE15D}" type="slidenum">
              <a:rPr lang="en-US" smtClean="0"/>
              <a:t>‹#›</a:t>
            </a:fld>
            <a:endParaRPr lang="en-US"/>
          </a:p>
        </p:txBody>
      </p:sp>
    </p:spTree>
    <p:extLst>
      <p:ext uri="{BB962C8B-B14F-4D97-AF65-F5344CB8AC3E}">
        <p14:creationId xmlns:p14="http://schemas.microsoft.com/office/powerpoint/2010/main" val="4244300522"/>
      </p:ext>
    </p:extLst>
  </p:cSld>
  <p:clrMapOvr>
    <a:masterClrMapping/>
  </p:clrMapOvr>
  <mc:AlternateContent xmlns:mc="http://schemas.openxmlformats.org/markup-compatibility/2006">
    <mc:Choice xmlns:p14="http://schemas.microsoft.com/office/powerpoint/2010/main" Requires="p14">
      <p:transition p14:dur="10" advClick="0" advTm="18000"/>
    </mc:Choice>
    <mc:Fallback>
      <p:transition advClick="0" advTm="18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B45194-7A2D-4D5F-A6C9-777AC990FA58}"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B92878-D73F-4B54-AEBB-515C724CE15D}" type="slidenum">
              <a:rPr lang="en-US" smtClean="0"/>
              <a:t>‹#›</a:t>
            </a:fld>
            <a:endParaRPr lang="en-US"/>
          </a:p>
        </p:txBody>
      </p:sp>
    </p:spTree>
    <p:extLst>
      <p:ext uri="{BB962C8B-B14F-4D97-AF65-F5344CB8AC3E}">
        <p14:creationId xmlns:p14="http://schemas.microsoft.com/office/powerpoint/2010/main" val="1922794749"/>
      </p:ext>
    </p:extLst>
  </p:cSld>
  <p:clrMapOvr>
    <a:masterClrMapping/>
  </p:clrMapOvr>
  <mc:AlternateContent xmlns:mc="http://schemas.openxmlformats.org/markup-compatibility/2006">
    <mc:Choice xmlns:p14="http://schemas.microsoft.com/office/powerpoint/2010/main" Requires="p14">
      <p:transition p14:dur="10" advClick="0" advTm="18000"/>
    </mc:Choice>
    <mc:Fallback>
      <p:transition advClick="0" advTm="18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45194-7A2D-4D5F-A6C9-777AC990FA58}"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B92878-D73F-4B54-AEBB-515C724CE15D}" type="slidenum">
              <a:rPr lang="en-US" smtClean="0"/>
              <a:t>‹#›</a:t>
            </a:fld>
            <a:endParaRPr lang="en-US"/>
          </a:p>
        </p:txBody>
      </p:sp>
    </p:spTree>
    <p:extLst>
      <p:ext uri="{BB962C8B-B14F-4D97-AF65-F5344CB8AC3E}">
        <p14:creationId xmlns:p14="http://schemas.microsoft.com/office/powerpoint/2010/main" val="3863166711"/>
      </p:ext>
    </p:extLst>
  </p:cSld>
  <p:clrMapOvr>
    <a:masterClrMapping/>
  </p:clrMapOvr>
  <mc:AlternateContent xmlns:mc="http://schemas.openxmlformats.org/markup-compatibility/2006">
    <mc:Choice xmlns:p14="http://schemas.microsoft.com/office/powerpoint/2010/main" Requires="p14">
      <p:transition p14:dur="10" advClick="0" advTm="18000"/>
    </mc:Choice>
    <mc:Fallback>
      <p:transition advClick="0" advTm="18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B45194-7A2D-4D5F-A6C9-777AC990FA58}"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92878-D73F-4B54-AEBB-515C724CE15D}" type="slidenum">
              <a:rPr lang="en-US" smtClean="0"/>
              <a:t>‹#›</a:t>
            </a:fld>
            <a:endParaRPr lang="en-US"/>
          </a:p>
        </p:txBody>
      </p:sp>
    </p:spTree>
    <p:extLst>
      <p:ext uri="{BB962C8B-B14F-4D97-AF65-F5344CB8AC3E}">
        <p14:creationId xmlns:p14="http://schemas.microsoft.com/office/powerpoint/2010/main" val="3704753423"/>
      </p:ext>
    </p:extLst>
  </p:cSld>
  <p:clrMapOvr>
    <a:masterClrMapping/>
  </p:clrMapOvr>
  <mc:AlternateContent xmlns:mc="http://schemas.openxmlformats.org/markup-compatibility/2006">
    <mc:Choice xmlns:p14="http://schemas.microsoft.com/office/powerpoint/2010/main" Requires="p14">
      <p:transition p14:dur="10" advClick="0" advTm="18000"/>
    </mc:Choice>
    <mc:Fallback>
      <p:transition advClick="0" advTm="18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B45194-7A2D-4D5F-A6C9-777AC990FA58}"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92878-D73F-4B54-AEBB-515C724CE15D}" type="slidenum">
              <a:rPr lang="en-US" smtClean="0"/>
              <a:t>‹#›</a:t>
            </a:fld>
            <a:endParaRPr lang="en-US"/>
          </a:p>
        </p:txBody>
      </p:sp>
    </p:spTree>
    <p:extLst>
      <p:ext uri="{BB962C8B-B14F-4D97-AF65-F5344CB8AC3E}">
        <p14:creationId xmlns:p14="http://schemas.microsoft.com/office/powerpoint/2010/main" val="624217245"/>
      </p:ext>
    </p:extLst>
  </p:cSld>
  <p:clrMapOvr>
    <a:masterClrMapping/>
  </p:clrMapOvr>
  <mc:AlternateContent xmlns:mc="http://schemas.openxmlformats.org/markup-compatibility/2006">
    <mc:Choice xmlns:p14="http://schemas.microsoft.com/office/powerpoint/2010/main" Requires="p14">
      <p:transition p14:dur="10" advClick="0" advTm="18000"/>
    </mc:Choice>
    <mc:Fallback>
      <p:transition advClick="0" advTm="18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9" descr="Branded-Footer-Design3.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019675"/>
            <a:ext cx="91440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553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45194-7A2D-4D5F-A6C9-777AC990FA58}" type="datetimeFigureOut">
              <a:rPr lang="en-US" smtClean="0"/>
              <a:t>4/26/2017</a:t>
            </a:fld>
            <a:endParaRPr lang="en-US"/>
          </a:p>
        </p:txBody>
      </p:sp>
      <p:sp>
        <p:nvSpPr>
          <p:cNvPr id="5" name="Footer Placeholder 4"/>
          <p:cNvSpPr>
            <a:spLocks noGrp="1"/>
          </p:cNvSpPr>
          <p:nvPr>
            <p:ph type="ftr" sz="quarter" idx="3"/>
          </p:nvPr>
        </p:nvSpPr>
        <p:spPr>
          <a:xfrm>
            <a:off x="3124200" y="65532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5532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92878-D73F-4B54-AEBB-515C724CE15D}" type="slidenum">
              <a:rPr lang="en-US" smtClean="0"/>
              <a:t>‹#›</a:t>
            </a:fld>
            <a:endParaRPr lang="en-US"/>
          </a:p>
        </p:txBody>
      </p:sp>
    </p:spTree>
    <p:extLst>
      <p:ext uri="{BB962C8B-B14F-4D97-AF65-F5344CB8AC3E}">
        <p14:creationId xmlns:p14="http://schemas.microsoft.com/office/powerpoint/2010/main" val="4178591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10" advClick="0" advTm="18000"/>
    </mc:Choice>
    <mc:Fallback>
      <p:transition advClick="0" advTm="18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hyperlink" Target="https://www.google.ca/url?sa=i&amp;rct=j&amp;q=&amp;esrc=s&amp;source=images&amp;cd=&amp;cad=rja&amp;uact=8&amp;ved=0ahUKEwibmsOZwJzTAhUM6IMKHSeND64QjRwIBw&amp;url=https://letstalkaboutscience.wordpress.com/tag/questions/&amp;psig=AFQjCNG1DeWvnY6pRbgYNaK9oGi5yYXv-w&amp;ust=1492003452151600" TargetMode="External"/><Relationship Id="rId7"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7.jpeg"/><Relationship Id="rId2" Type="http://schemas.openxmlformats.org/officeDocument/2006/relationships/hyperlink" Target="https://www.google.ca/url?sa=i&amp;rct=j&amp;q=&amp;esrc=s&amp;source=images&amp;cd=&amp;cad=rja&amp;uact=8&amp;ved=0ahUKEwibmsOZwJzTAhUM6IMKHSeND64QjRwIBw&amp;url=https://letstalkaboutscience.wordpress.com/tag/questions/&amp;psig=AFQjCNG1DeWvnY6pRbgYNaK9oGi5yYXv-w&amp;ust=1492003452151600" TargetMode="Externa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jpeg"/><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www.google.ca/url?sa=i&amp;rct=j&amp;q=&amp;esrc=s&amp;source=images&amp;cd=&amp;cad=rja&amp;uact=8&amp;ved=0ahUKEwibmsOZwJzTAhUM6IMKHSeND64QjRwIBw&amp;url=https://letstalkaboutscience.wordpress.com/tag/questions/&amp;psig=AFQjCNG1DeWvnY6pRbgYNaK9oGi5yYXv-w&amp;ust=1492003452151600" TargetMode="External"/><Relationship Id="rId4" Type="http://schemas.openxmlformats.org/officeDocument/2006/relationships/image" Target="../media/image39.jpe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qvIDFjJ3TAhXLz4MKHRDPCosQjRwIBw&amp;url=http://sleepytimeteacher.com/video-icon/&amp;bvm=bv.152180690,d.amc&amp;psig=AFQjCNEWcVjnH5OAQ0UTvJnAyZh3nA6REg&amp;ust=1492023962156357" TargetMode="External"/><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www.google.ca/url?sa=i&amp;rct=j&amp;q=&amp;esrc=s&amp;source=images&amp;cd=&amp;cad=rja&amp;uact=8&amp;ved=0ahUKEwjsyfb21bXTAhVh5oMKHQvPC_oQjRwIBw&amp;url=http://clipartall.com/clipart/3185-clip-art-thumbs-up.html&amp;psig=AFQjCNEsdXw8kYUT9TAM_Wp1Q3m3yQdR8g&amp;ust=149286829177498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microsoft.com/office/2007/relationships/hdphoto" Target="../media/hdphoto2.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google.ca/url?sa=i&amp;rct=j&amp;q=&amp;esrc=s&amp;source=images&amp;cd=&amp;cad=rja&amp;uact=8&amp;ved=0ahUKEwibmsOZwJzTAhUM6IMKHSeND64QjRwIBw&amp;url=https://letstalkaboutscience.wordpress.com/tag/questions/&amp;psig=AFQjCNG1DeWvnY6pRbgYNaK9oGi5yYXv-w&amp;ust=149200345215160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hyperlink" Target="https://www.google.ca/url?sa=i&amp;rct=j&amp;q=&amp;esrc=s&amp;source=images&amp;cd=&amp;cad=rja&amp;uact=8&amp;ved=0ahUKEwibmsOZwJzTAhUM6IMKHSeND64QjRwIBw&amp;url=https://letstalkaboutscience.wordpress.com/tag/questions/&amp;psig=AFQjCNG1DeWvnY6pRbgYNaK9oGi5yYXv-w&amp;ust=1492003452151600" TargetMode="External"/><Relationship Id="rId7" Type="http://schemas.openxmlformats.org/officeDocument/2006/relationships/image" Target="../media/image28.jpeg"/><Relationship Id="rId12"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0.jpeg"/><Relationship Id="rId5" Type="http://schemas.openxmlformats.org/officeDocument/2006/relationships/image" Target="../media/image26.jpeg"/><Relationship Id="rId10" Type="http://schemas.microsoft.com/office/2007/relationships/hdphoto" Target="../media/hdphoto4.wdp"/><Relationship Id="rId4" Type="http://schemas.openxmlformats.org/officeDocument/2006/relationships/image" Target="../media/image25.pn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Continuous Improvement\Green Belt Projects\40-029 Sand Quality Assurance and Storage\Pilot Photos\Kevin Morrell - Sussex\IMG_20160216_11172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36" t="11165" r="8841" b="4118"/>
          <a:stretch/>
        </p:blipFill>
        <p:spPr bwMode="auto">
          <a:xfrm>
            <a:off x="974663" y="76200"/>
            <a:ext cx="7194674" cy="39128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568575"/>
            <a:ext cx="7772400" cy="1470025"/>
          </a:xfrm>
        </p:spPr>
        <p:txBody>
          <a:bodyPr>
            <a:normAutofit/>
          </a:bodyPr>
          <a:lstStyle/>
          <a:p>
            <a:r>
              <a:rPr lang="en-US" dirty="0" smtClean="0">
                <a:solidFill>
                  <a:schemeClr val="bg1"/>
                </a:solidFill>
              </a:rPr>
              <a:t>Winter Sand Quality Assurance and Storage</a:t>
            </a:r>
            <a:endParaRPr lang="en-US" dirty="0">
              <a:solidFill>
                <a:schemeClr val="bg1"/>
              </a:solidFill>
            </a:endParaRPr>
          </a:p>
        </p:txBody>
      </p:sp>
      <p:sp>
        <p:nvSpPr>
          <p:cNvPr id="3" name="Subtitle 2"/>
          <p:cNvSpPr>
            <a:spLocks noGrp="1"/>
          </p:cNvSpPr>
          <p:nvPr>
            <p:ph type="subTitle" idx="1"/>
          </p:nvPr>
        </p:nvSpPr>
        <p:spPr>
          <a:xfrm>
            <a:off x="533400" y="4038600"/>
            <a:ext cx="8229600" cy="1752600"/>
          </a:xfrm>
        </p:spPr>
        <p:txBody>
          <a:bodyPr>
            <a:normAutofit/>
          </a:bodyPr>
          <a:lstStyle/>
          <a:p>
            <a:pPr algn="l"/>
            <a:r>
              <a:rPr lang="en-CA" dirty="0" smtClean="0">
                <a:solidFill>
                  <a:schemeClr val="tx1">
                    <a:lumMod val="95000"/>
                    <a:lumOff val="5000"/>
                  </a:schemeClr>
                </a:solidFill>
              </a:rPr>
              <a:t>Department of Transportation and Infrastructure</a:t>
            </a:r>
          </a:p>
          <a:p>
            <a:pPr algn="l"/>
            <a:r>
              <a:rPr lang="en-CA" dirty="0" smtClean="0">
                <a:solidFill>
                  <a:schemeClr val="tx1">
                    <a:lumMod val="95000"/>
                    <a:lumOff val="5000"/>
                  </a:schemeClr>
                </a:solidFill>
              </a:rPr>
              <a:t>Operations Branch</a:t>
            </a:r>
          </a:p>
          <a:p>
            <a:pPr algn="just"/>
            <a:r>
              <a:rPr lang="en-CA" dirty="0" smtClean="0">
                <a:solidFill>
                  <a:srgbClr val="C00000"/>
                </a:solidFill>
              </a:rPr>
              <a:t>May 2015 – January 2017 </a:t>
            </a:r>
          </a:p>
          <a:p>
            <a:endParaRPr lang="en-US" dirty="0"/>
          </a:p>
        </p:txBody>
      </p:sp>
    </p:spTree>
    <p:extLst>
      <p:ext uri="{BB962C8B-B14F-4D97-AF65-F5344CB8AC3E}">
        <p14:creationId xmlns:p14="http://schemas.microsoft.com/office/powerpoint/2010/main" val="3535386797"/>
      </p:ext>
    </p:extLst>
  </p:cSld>
  <p:clrMapOvr>
    <a:masterClrMapping/>
  </p:clrMapOvr>
  <mc:AlternateContent xmlns:mc="http://schemas.openxmlformats.org/markup-compatibility/2006">
    <mc:Choice xmlns:p14="http://schemas.microsoft.com/office/powerpoint/2010/main" Requires="p14">
      <p:transition p14:dur="10" advClick="0" advTm="18000"/>
    </mc:Choice>
    <mc:Fallback>
      <p:transition advClick="0" advTm="18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pPr algn="l"/>
            <a:r>
              <a:rPr lang="en-US" sz="3600" b="1" dirty="0" smtClean="0"/>
              <a:t>Sand covered clumps less?</a:t>
            </a:r>
            <a:endParaRPr lang="en-US" sz="3600" b="1" dirty="0"/>
          </a:p>
        </p:txBody>
      </p:sp>
      <p:grpSp>
        <p:nvGrpSpPr>
          <p:cNvPr id="10" name="Group 9"/>
          <p:cNvGrpSpPr/>
          <p:nvPr/>
        </p:nvGrpSpPr>
        <p:grpSpPr>
          <a:xfrm>
            <a:off x="457200" y="4572000"/>
            <a:ext cx="3429000" cy="1959345"/>
            <a:chOff x="304800" y="4746255"/>
            <a:chExt cx="3429000" cy="1959345"/>
          </a:xfrm>
        </p:grpSpPr>
        <p:pic>
          <p:nvPicPr>
            <p:cNvPr id="5" name="Picture 2" descr="Image result for Questions">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4746255"/>
              <a:ext cx="1322439" cy="192678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600200" y="5135940"/>
              <a:ext cx="2133600" cy="1569660"/>
              <a:chOff x="1600200" y="5135940"/>
              <a:chExt cx="2133600" cy="1569660"/>
            </a:xfrm>
          </p:grpSpPr>
          <p:sp>
            <p:nvSpPr>
              <p:cNvPr id="6" name="TextBox 5"/>
              <p:cNvSpPr txBox="1"/>
              <p:nvPr/>
            </p:nvSpPr>
            <p:spPr>
              <a:xfrm>
                <a:off x="1600200" y="5135940"/>
                <a:ext cx="2133600" cy="1569660"/>
              </a:xfrm>
              <a:prstGeom prst="rect">
                <a:avLst/>
              </a:prstGeom>
              <a:noFill/>
            </p:spPr>
            <p:txBody>
              <a:bodyPr wrap="square" rtlCol="0">
                <a:spAutoFit/>
              </a:bodyPr>
              <a:lstStyle/>
              <a:p>
                <a:r>
                  <a:rPr lang="en-US" sz="4800" b="1" dirty="0" smtClean="0"/>
                  <a:t>YES</a:t>
                </a:r>
              </a:p>
              <a:p>
                <a:r>
                  <a:rPr lang="en-US" sz="4800" b="1" dirty="0" smtClean="0"/>
                  <a:t>NO</a:t>
                </a:r>
                <a:endParaRPr lang="en-US" sz="4800" b="1" dirty="0"/>
              </a:p>
            </p:txBody>
          </p:sp>
          <p:sp>
            <p:nvSpPr>
              <p:cNvPr id="7" name="Rounded Rectangle 6"/>
              <p:cNvSpPr/>
              <p:nvPr/>
            </p:nvSpPr>
            <p:spPr>
              <a:xfrm>
                <a:off x="2739390" y="5292090"/>
                <a:ext cx="548640" cy="54864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739390" y="6019800"/>
                <a:ext cx="548640" cy="54864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074" name="Picture 2" descr="C:\Users\CGUNTER\AppData\Local\Microsoft\Windows\Temporary Internet Files\Content.IE5\PVQ3IBX1\Bueno-verd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9400" y="4648200"/>
            <a:ext cx="994410" cy="1018275"/>
          </a:xfrm>
          <a:prstGeom prst="rect">
            <a:avLst/>
          </a:prstGeom>
          <a:noFill/>
          <a:extLst>
            <a:ext uri="{909E8E84-426E-40DD-AFC4-6F175D3DCCD1}">
              <a14:hiddenFill xmlns:a14="http://schemas.microsoft.com/office/drawing/2010/main">
                <a:solidFill>
                  <a:srgbClr val="FFFFFF"/>
                </a:solidFill>
              </a14:hiddenFill>
            </a:ext>
          </a:extLst>
        </p:spPr>
      </p:pic>
      <p:pic>
        <p:nvPicPr>
          <p:cNvPr id="18" name="Content Placeholder 4"/>
          <p:cNvPicPr>
            <a:picLocks noGrp="1" noChangeAspect="1"/>
          </p:cNvPicPr>
          <p:nvPr/>
        </p:nvPicPr>
        <p:blipFill rotWithShape="1">
          <a:blip r:embed="rId6" cstate="print">
            <a:extLst>
              <a:ext uri="{28A0092B-C50C-407E-A947-70E740481C1C}">
                <a14:useLocalDpi xmlns:a14="http://schemas.microsoft.com/office/drawing/2010/main" val="0"/>
              </a:ext>
            </a:extLst>
          </a:blip>
          <a:srcRect l="4966" b="31227"/>
          <a:stretch/>
        </p:blipFill>
        <p:spPr bwMode="auto">
          <a:xfrm>
            <a:off x="4648200" y="4022085"/>
            <a:ext cx="4389120" cy="2740139"/>
          </a:xfrm>
          <a:prstGeom prst="rect">
            <a:avLst/>
          </a:prstGeom>
          <a:noFill/>
          <a:ln>
            <a:noFill/>
          </a:ln>
          <a:extLst>
            <a:ext uri="{53640926-AAD7-44D8-BBD7-CCE9431645EC}">
              <a14:shadowObscured xmlns:a14="http://schemas.microsoft.com/office/drawing/2010/main"/>
            </a:ext>
          </a:extLst>
        </p:spPr>
      </p:pic>
      <p:pic>
        <p:nvPicPr>
          <p:cNvPr id="16" name="Content Placeholder 5"/>
          <p:cNvPicPr>
            <a:picLocks noGrp="1" noChangeAspect="1"/>
          </p:cNvPicPr>
          <p:nvPr/>
        </p:nvPicPr>
        <p:blipFill rotWithShape="1">
          <a:blip r:embed="rId7" cstate="print">
            <a:extLst>
              <a:ext uri="{28A0092B-C50C-407E-A947-70E740481C1C}">
                <a14:useLocalDpi xmlns:a14="http://schemas.microsoft.com/office/drawing/2010/main" val="0"/>
              </a:ext>
            </a:extLst>
          </a:blip>
          <a:srcRect t="3645" b="33110"/>
          <a:stretch/>
        </p:blipFill>
        <p:spPr bwMode="auto">
          <a:xfrm>
            <a:off x="4648200" y="1184910"/>
            <a:ext cx="4389120" cy="2777490"/>
          </a:xfrm>
          <a:prstGeom prst="rect">
            <a:avLst/>
          </a:prstGeom>
          <a:noFill/>
          <a:ln>
            <a:noFill/>
          </a:ln>
          <a:extLst>
            <a:ext uri="{53640926-AAD7-44D8-BBD7-CCE9431645EC}">
              <a14:shadowObscured xmlns:a14="http://schemas.microsoft.com/office/drawing/2010/main"/>
            </a:ext>
          </a:extLst>
        </p:spPr>
      </p:pic>
      <p:pic>
        <p:nvPicPr>
          <p:cNvPr id="21" name="Content Placeholder 5"/>
          <p:cNvPicPr>
            <a:picLocks noGrp="1" noChangeAspect="1"/>
          </p:cNvPicPr>
          <p:nvPr/>
        </p:nvPicPr>
        <p:blipFill rotWithShape="1">
          <a:blip r:embed="rId7" cstate="print">
            <a:extLst>
              <a:ext uri="{28A0092B-C50C-407E-A947-70E740481C1C}">
                <a14:useLocalDpi xmlns:a14="http://schemas.microsoft.com/office/drawing/2010/main" val="0"/>
              </a:ext>
            </a:extLst>
          </a:blip>
          <a:srcRect t="3645" b="33110"/>
          <a:stretch/>
        </p:blipFill>
        <p:spPr bwMode="auto">
          <a:xfrm>
            <a:off x="4652010" y="1188720"/>
            <a:ext cx="4389120" cy="2777490"/>
          </a:xfrm>
          <a:prstGeom prst="rect">
            <a:avLst/>
          </a:prstGeom>
          <a:noFill/>
          <a:ln>
            <a:noFill/>
          </a:ln>
          <a:extLst>
            <a:ext uri="{53640926-AAD7-44D8-BBD7-CCE9431645EC}">
              <a14:shadowObscured xmlns:a14="http://schemas.microsoft.com/office/drawing/2010/main"/>
            </a:ext>
          </a:extLst>
        </p:spPr>
      </p:pic>
      <p:pic>
        <p:nvPicPr>
          <p:cNvPr id="22"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0326" y="1188720"/>
            <a:ext cx="3980660" cy="2011680"/>
          </a:xfrm>
          <a:prstGeom prst="rect">
            <a:avLst/>
          </a:prstGeom>
          <a:ln w="3175">
            <a:solidFill>
              <a:schemeClr val="tx1"/>
            </a:solidFill>
          </a:ln>
        </p:spPr>
      </p:pic>
      <p:sp>
        <p:nvSpPr>
          <p:cNvPr id="3" name="Rectangle 2"/>
          <p:cNvSpPr/>
          <p:nvPr/>
        </p:nvSpPr>
        <p:spPr>
          <a:xfrm rot="20053841">
            <a:off x="510839" y="1871563"/>
            <a:ext cx="1746760" cy="646331"/>
          </a:xfrm>
          <a:prstGeom prst="rect">
            <a:avLst/>
          </a:prstGeom>
          <a:noFill/>
        </p:spPr>
        <p:txBody>
          <a:bodyPr wrap="none" lIns="91440" tIns="45720" rIns="91440" bIns="45720">
            <a:spAutoFit/>
          </a:bodyPr>
          <a:lstStyle/>
          <a:p>
            <a:pPr algn="ctr"/>
            <a:r>
              <a:rPr lang="en-US"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SAMPLE</a:t>
            </a:r>
            <a:endParaRPr 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262914147"/>
      </p:ext>
    </p:extLst>
  </p:cSld>
  <p:clrMapOvr>
    <a:masterClrMapping/>
  </p:clrMapOvr>
  <mc:AlternateContent xmlns:mc="http://schemas.openxmlformats.org/markup-compatibility/2006">
    <mc:Choice xmlns:p14="http://schemas.microsoft.com/office/powerpoint/2010/main" Requires="p14">
      <p:transition p14:dur="10" advClick="0" advTm="18000"/>
    </mc:Choice>
    <mc:Fallback>
      <p:transition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500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b="1" dirty="0" smtClean="0"/>
              <a:t>Sand with a moisture content &gt; 6-7% clumps more?</a:t>
            </a:r>
            <a:endParaRPr lang="en-US" sz="3600" b="1" dirty="0"/>
          </a:p>
        </p:txBody>
      </p:sp>
      <p:grpSp>
        <p:nvGrpSpPr>
          <p:cNvPr id="4" name="Group 3"/>
          <p:cNvGrpSpPr/>
          <p:nvPr/>
        </p:nvGrpSpPr>
        <p:grpSpPr>
          <a:xfrm>
            <a:off x="457200" y="4572000"/>
            <a:ext cx="3429000" cy="1959345"/>
            <a:chOff x="304800" y="4746255"/>
            <a:chExt cx="3429000" cy="1959345"/>
          </a:xfrm>
        </p:grpSpPr>
        <p:pic>
          <p:nvPicPr>
            <p:cNvPr id="5" name="Picture 2" descr="Image result for Questions">
              <a:hlinkClick r:id="rId2"/>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4746255"/>
              <a:ext cx="1322439" cy="192678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600200" y="5135940"/>
              <a:ext cx="2133600" cy="1569660"/>
              <a:chOff x="1600200" y="5135940"/>
              <a:chExt cx="2133600" cy="1569660"/>
            </a:xfrm>
          </p:grpSpPr>
          <p:sp>
            <p:nvSpPr>
              <p:cNvPr id="7" name="TextBox 6"/>
              <p:cNvSpPr txBox="1"/>
              <p:nvPr/>
            </p:nvSpPr>
            <p:spPr>
              <a:xfrm>
                <a:off x="1600200" y="5135940"/>
                <a:ext cx="2133600" cy="1569660"/>
              </a:xfrm>
              <a:prstGeom prst="rect">
                <a:avLst/>
              </a:prstGeom>
              <a:noFill/>
            </p:spPr>
            <p:txBody>
              <a:bodyPr wrap="square" rtlCol="0">
                <a:spAutoFit/>
              </a:bodyPr>
              <a:lstStyle/>
              <a:p>
                <a:r>
                  <a:rPr lang="en-US" sz="4800" b="1" dirty="0" smtClean="0"/>
                  <a:t>YES</a:t>
                </a:r>
              </a:p>
              <a:p>
                <a:r>
                  <a:rPr lang="en-US" sz="4800" b="1" dirty="0" smtClean="0"/>
                  <a:t>NO</a:t>
                </a:r>
                <a:endParaRPr lang="en-US" sz="4800" b="1" dirty="0"/>
              </a:p>
            </p:txBody>
          </p:sp>
          <p:sp>
            <p:nvSpPr>
              <p:cNvPr id="8" name="Rounded Rectangle 7"/>
              <p:cNvSpPr/>
              <p:nvPr/>
            </p:nvSpPr>
            <p:spPr>
              <a:xfrm>
                <a:off x="2739390" y="5292090"/>
                <a:ext cx="548640" cy="54864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739390" y="6019800"/>
                <a:ext cx="548640" cy="54864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 name="Picture 2" descr="C:\Users\CGUNTER\AppData\Local\Microsoft\Windows\Temporary Internet Files\Content.IE5\PVQ3IBX1\Bueno-verd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4648200"/>
            <a:ext cx="994410" cy="10182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0615" y="4259581"/>
            <a:ext cx="4389120" cy="2468879"/>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r="15598"/>
          <a:stretch/>
        </p:blipFill>
        <p:spPr>
          <a:xfrm>
            <a:off x="4630614" y="940066"/>
            <a:ext cx="4389120" cy="3236904"/>
          </a:xfrm>
          <a:prstGeom prst="rect">
            <a:avLst/>
          </a:prstGeom>
        </p:spPr>
      </p:pic>
      <p:pic>
        <p:nvPicPr>
          <p:cNvPr id="14" name="Content Placehold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1836" y="1447800"/>
            <a:ext cx="4018108" cy="1524000"/>
          </a:xfrm>
          <a:prstGeom prst="rect">
            <a:avLst/>
          </a:prstGeom>
          <a:ln w="3175">
            <a:solidFill>
              <a:schemeClr val="tx1"/>
            </a:solidFill>
          </a:ln>
        </p:spPr>
      </p:pic>
      <p:sp>
        <p:nvSpPr>
          <p:cNvPr id="15" name="Rectangle 14"/>
          <p:cNvSpPr/>
          <p:nvPr/>
        </p:nvSpPr>
        <p:spPr>
          <a:xfrm rot="20053841">
            <a:off x="2578196" y="1886635"/>
            <a:ext cx="1746760" cy="646331"/>
          </a:xfrm>
          <a:prstGeom prst="rect">
            <a:avLst/>
          </a:prstGeom>
          <a:noFill/>
        </p:spPr>
        <p:txBody>
          <a:bodyPr wrap="none" lIns="91440" tIns="45720" rIns="91440" bIns="45720">
            <a:spAutoFit/>
          </a:bodyPr>
          <a:lstStyle/>
          <a:p>
            <a:pPr algn="ctr"/>
            <a:r>
              <a:rPr lang="en-US"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SAMPLE</a:t>
            </a:r>
            <a:endParaRPr 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936080666"/>
      </p:ext>
    </p:extLst>
  </p:cSld>
  <p:clrMapOvr>
    <a:masterClrMapping/>
  </p:clrMapOvr>
  <mc:AlternateContent xmlns:mc="http://schemas.openxmlformats.org/markup-compatibility/2006">
    <mc:Choice xmlns:p14="http://schemas.microsoft.com/office/powerpoint/2010/main" Requires="p14">
      <p:transition p14:dur="10" advClick="0" advTm="18000"/>
    </mc:Choice>
    <mc:Fallback>
      <p:transition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Optimal Stockpile Size</a:t>
            </a:r>
            <a:endParaRPr lang="en-US" sz="3600" b="1" dirty="0"/>
          </a:p>
        </p:txBody>
      </p:sp>
      <p:sp>
        <p:nvSpPr>
          <p:cNvPr id="3" name="Content Placeholder 2"/>
          <p:cNvSpPr>
            <a:spLocks noGrp="1"/>
          </p:cNvSpPr>
          <p:nvPr>
            <p:ph idx="1"/>
          </p:nvPr>
        </p:nvSpPr>
        <p:spPr>
          <a:xfrm>
            <a:off x="457200" y="1600200"/>
            <a:ext cx="5029200" cy="4525963"/>
          </a:xfrm>
        </p:spPr>
        <p:txBody>
          <a:bodyPr/>
          <a:lstStyle/>
          <a:p>
            <a:r>
              <a:rPr lang="en-US" dirty="0" smtClean="0"/>
              <a:t>XX t excess sand = X years worth</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3455670"/>
            <a:ext cx="3291840" cy="32918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118110"/>
            <a:ext cx="3291840" cy="3291840"/>
          </a:xfrm>
          <a:prstGeom prst="rect">
            <a:avLst/>
          </a:prstGeom>
        </p:spPr>
      </p:pic>
      <p:grpSp>
        <p:nvGrpSpPr>
          <p:cNvPr id="8" name="Group 7"/>
          <p:cNvGrpSpPr/>
          <p:nvPr/>
        </p:nvGrpSpPr>
        <p:grpSpPr>
          <a:xfrm>
            <a:off x="457200" y="4572000"/>
            <a:ext cx="3429000" cy="1959345"/>
            <a:chOff x="304800" y="4746255"/>
            <a:chExt cx="3429000" cy="1959345"/>
          </a:xfrm>
        </p:grpSpPr>
        <p:pic>
          <p:nvPicPr>
            <p:cNvPr id="9" name="Picture 2" descr="Image result for Questions">
              <a:hlinkClick r:id="rId5"/>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4746255"/>
              <a:ext cx="1322439" cy="192678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1600200" y="5135940"/>
              <a:ext cx="2133600" cy="1569660"/>
              <a:chOff x="1600200" y="5135940"/>
              <a:chExt cx="2133600" cy="1569660"/>
            </a:xfrm>
          </p:grpSpPr>
          <p:sp>
            <p:nvSpPr>
              <p:cNvPr id="11" name="TextBox 10"/>
              <p:cNvSpPr txBox="1"/>
              <p:nvPr/>
            </p:nvSpPr>
            <p:spPr>
              <a:xfrm>
                <a:off x="1600200" y="5135940"/>
                <a:ext cx="2133600" cy="1569660"/>
              </a:xfrm>
              <a:prstGeom prst="rect">
                <a:avLst/>
              </a:prstGeom>
              <a:noFill/>
            </p:spPr>
            <p:txBody>
              <a:bodyPr wrap="square" rtlCol="0">
                <a:spAutoFit/>
              </a:bodyPr>
              <a:lstStyle/>
              <a:p>
                <a:r>
                  <a:rPr lang="en-US" sz="4800" b="1" dirty="0" smtClean="0"/>
                  <a:t>YES</a:t>
                </a:r>
              </a:p>
              <a:p>
                <a:r>
                  <a:rPr lang="en-US" sz="4800" b="1" dirty="0" smtClean="0"/>
                  <a:t>NO</a:t>
                </a:r>
                <a:endParaRPr lang="en-US" sz="4800" b="1" dirty="0"/>
              </a:p>
            </p:txBody>
          </p:sp>
          <p:sp>
            <p:nvSpPr>
              <p:cNvPr id="12" name="Rounded Rectangle 11"/>
              <p:cNvSpPr/>
              <p:nvPr/>
            </p:nvSpPr>
            <p:spPr>
              <a:xfrm>
                <a:off x="2739390" y="5292090"/>
                <a:ext cx="548640" cy="54864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739390" y="6019800"/>
                <a:ext cx="548640" cy="54864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052" name="Picture 4" descr="C:\Users\CGUNTER\AppData\Local\Microsoft\Windows\Temporary Internet Files\Content.IE5\OOR3AIGA\768px-Red_x.sv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93652" y="5739787"/>
            <a:ext cx="791558" cy="79155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95250" y="1223010"/>
            <a:ext cx="6031230" cy="3882390"/>
            <a:chOff x="152400" y="1223010"/>
            <a:chExt cx="6031230" cy="3882390"/>
          </a:xfrm>
        </p:grpSpPr>
        <p:pic>
          <p:nvPicPr>
            <p:cNvPr id="16" name="Picture 15"/>
            <p:cNvPicPr>
              <a:picLocks noChangeAspect="1" noChangeArrowheads="1"/>
            </p:cNvPicPr>
            <p:nvPr/>
          </p:nvPicPr>
          <p:blipFill rotWithShape="1">
            <a:blip r:embed="rId8">
              <a:extLst>
                <a:ext uri="{28A0092B-C50C-407E-A947-70E740481C1C}">
                  <a14:useLocalDpi xmlns:a14="http://schemas.microsoft.com/office/drawing/2010/main" val="0"/>
                </a:ext>
              </a:extLst>
            </a:blip>
            <a:srcRect l="621" t="1296" r="35121" b="1898"/>
            <a:stretch/>
          </p:blipFill>
          <p:spPr bwMode="auto">
            <a:xfrm>
              <a:off x="152400" y="1223010"/>
              <a:ext cx="5438538" cy="3348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269230" y="2133600"/>
              <a:ext cx="914400" cy="338554"/>
            </a:xfrm>
            <a:prstGeom prst="rect">
              <a:avLst/>
            </a:prstGeom>
            <a:noFill/>
          </p:spPr>
          <p:txBody>
            <a:bodyPr wrap="square" rtlCol="0">
              <a:spAutoFit/>
            </a:bodyPr>
            <a:lstStyle/>
            <a:p>
              <a:r>
                <a:rPr lang="en-US" sz="1600" b="1" dirty="0" smtClean="0">
                  <a:solidFill>
                    <a:srgbClr val="C00000"/>
                  </a:solidFill>
                </a:rPr>
                <a:t>MAX</a:t>
              </a:r>
              <a:endParaRPr lang="en-US" sz="1600" b="1" dirty="0">
                <a:solidFill>
                  <a:srgbClr val="C00000"/>
                </a:solidFill>
              </a:endParaRPr>
            </a:p>
          </p:txBody>
        </p:sp>
        <p:grpSp>
          <p:nvGrpSpPr>
            <p:cNvPr id="7" name="Group 6"/>
            <p:cNvGrpSpPr/>
            <p:nvPr/>
          </p:nvGrpSpPr>
          <p:grpSpPr>
            <a:xfrm>
              <a:off x="4231060" y="4587366"/>
              <a:ext cx="1359878" cy="518034"/>
              <a:chOff x="4231060" y="4587366"/>
              <a:chExt cx="1359878" cy="518034"/>
            </a:xfrm>
          </p:grpSpPr>
          <p:pic>
            <p:nvPicPr>
              <p:cNvPr id="18" name="Picture 17"/>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66463"/>
              <a:stretch/>
            </p:blipFill>
            <p:spPr bwMode="auto">
              <a:xfrm>
                <a:off x="4231060" y="4587366"/>
                <a:ext cx="1359878" cy="29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74476" r="6321"/>
              <a:stretch/>
            </p:blipFill>
            <p:spPr bwMode="auto">
              <a:xfrm>
                <a:off x="4231060" y="4881521"/>
                <a:ext cx="1273916" cy="22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5" name="TextBox 14"/>
          <p:cNvSpPr txBox="1"/>
          <p:nvPr/>
        </p:nvSpPr>
        <p:spPr>
          <a:xfrm>
            <a:off x="3581400" y="5638800"/>
            <a:ext cx="1600200" cy="954107"/>
          </a:xfrm>
          <a:prstGeom prst="rect">
            <a:avLst/>
          </a:prstGeom>
          <a:noFill/>
        </p:spPr>
        <p:txBody>
          <a:bodyPr wrap="square" rtlCol="0">
            <a:spAutoFit/>
          </a:bodyPr>
          <a:lstStyle/>
          <a:p>
            <a:pPr algn="ctr"/>
            <a:r>
              <a:rPr lang="en-US" sz="2800" b="1" dirty="0" smtClean="0">
                <a:solidFill>
                  <a:srgbClr val="C00000"/>
                </a:solidFill>
              </a:rPr>
              <a:t>140,000t</a:t>
            </a:r>
          </a:p>
          <a:p>
            <a:pPr algn="ctr"/>
            <a:r>
              <a:rPr lang="en-US" sz="2800" b="1" dirty="0" smtClean="0">
                <a:solidFill>
                  <a:srgbClr val="C00000"/>
                </a:solidFill>
              </a:rPr>
              <a:t>excess</a:t>
            </a:r>
          </a:p>
        </p:txBody>
      </p:sp>
    </p:spTree>
    <p:extLst>
      <p:ext uri="{BB962C8B-B14F-4D97-AF65-F5344CB8AC3E}">
        <p14:creationId xmlns:p14="http://schemas.microsoft.com/office/powerpoint/2010/main" val="150916169"/>
      </p:ext>
    </p:extLst>
  </p:cSld>
  <p:clrMapOvr>
    <a:masterClrMapping/>
  </p:clrMapOvr>
  <mc:AlternateContent xmlns:mc="http://schemas.openxmlformats.org/markup-compatibility/2006">
    <mc:Choice xmlns:p14="http://schemas.microsoft.com/office/powerpoint/2010/main" Requires="p14">
      <p:transition p14:dur="10" advClick="0" advTm="18000"/>
    </mc:Choice>
    <mc:Fallback>
      <p:transition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000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00"/>
                                        <p:tgtEl>
                                          <p:spTgt spid="2052"/>
                                        </p:tgtEl>
                                      </p:cBhvr>
                                    </p:animEffect>
                                  </p:childTnLst>
                                </p:cTn>
                              </p:par>
                            </p:childTnLst>
                          </p:cTn>
                        </p:par>
                        <p:par>
                          <p:cTn id="8" fill="hold">
                            <p:stCondLst>
                              <p:cond delay="20500"/>
                            </p:stCondLst>
                            <p:childTnLst>
                              <p:par>
                                <p:cTn id="9" presetID="31" presetClass="entr" presetSubtype="0"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Full Implementation</a:t>
            </a:r>
            <a:endParaRPr lang="en-US" b="1" dirty="0"/>
          </a:p>
        </p:txBody>
      </p:sp>
      <p:pic>
        <p:nvPicPr>
          <p:cNvPr id="6146" name="Picture 2" descr="R:\Continuous Improvement\Green Belt Projects\40-029 Sand Quality Assurance and Storage\Pilot Photos\Unroller device\Jumbo unroller device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219200"/>
            <a:ext cx="4114800" cy="54871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4362" y="5706038"/>
            <a:ext cx="4110038" cy="1061829"/>
          </a:xfrm>
          <a:prstGeom prst="rect">
            <a:avLst/>
          </a:prstGeom>
          <a:solidFill>
            <a:srgbClr val="FFFFFF">
              <a:alpha val="60000"/>
            </a:srgbClr>
          </a:solidFill>
        </p:spPr>
        <p:txBody>
          <a:bodyPr wrap="square" rtlCol="0">
            <a:spAutoFit/>
          </a:bodyPr>
          <a:lstStyle/>
          <a:p>
            <a:pPr algn="ctr"/>
            <a:r>
              <a:rPr lang="en-CA" sz="2700" b="1" dirty="0" smtClean="0">
                <a:solidFill>
                  <a:srgbClr val="C00000"/>
                </a:solidFill>
              </a:rPr>
              <a:t>Covering 33 sites = $31,800</a:t>
            </a:r>
          </a:p>
          <a:p>
            <a:pPr algn="ctr"/>
            <a:r>
              <a:rPr lang="en-CA" dirty="0" smtClean="0">
                <a:solidFill>
                  <a:srgbClr val="C00000"/>
                </a:solidFill>
              </a:rPr>
              <a:t>2 Unrolling Devices $3,000 (one-time)</a:t>
            </a:r>
          </a:p>
          <a:p>
            <a:pPr algn="ctr"/>
            <a:r>
              <a:rPr lang="en-CA" dirty="0" smtClean="0">
                <a:solidFill>
                  <a:srgbClr val="C00000"/>
                </a:solidFill>
              </a:rPr>
              <a:t>Plastic Covering $4,800 / roll (annually)</a:t>
            </a:r>
            <a:endParaRPr lang="en-US" dirty="0">
              <a:solidFill>
                <a:srgbClr val="C00000"/>
              </a:solidFill>
            </a:endParaRPr>
          </a:p>
        </p:txBody>
      </p:sp>
      <p:grpSp>
        <p:nvGrpSpPr>
          <p:cNvPr id="3" name="Group 2"/>
          <p:cNvGrpSpPr/>
          <p:nvPr/>
        </p:nvGrpSpPr>
        <p:grpSpPr>
          <a:xfrm>
            <a:off x="4810125" y="1450767"/>
            <a:ext cx="4257675" cy="4950033"/>
            <a:chOff x="4733925" y="1450767"/>
            <a:chExt cx="4257675" cy="4950033"/>
          </a:xfrm>
        </p:grpSpPr>
        <p:pic>
          <p:nvPicPr>
            <p:cNvPr id="6149" name="Picture 5" descr="Image result for training video ic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6872" y="1450767"/>
              <a:ext cx="1447800" cy="150315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CGUNTER\AppData\Local\Microsoft\Windows\Temporary Internet Files\Content.IE5\OOR3AIGA\Google_docs[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8772" y="3124200"/>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CGUNTER\AppData\Local\Microsoft\Windows\Temporary Internet Files\Content.IE5\ATIKF2R6\newsletter-icon3[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33925" y="4771612"/>
              <a:ext cx="1799347" cy="16291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362700" y="1679367"/>
              <a:ext cx="2628900" cy="954107"/>
            </a:xfrm>
            <a:prstGeom prst="rect">
              <a:avLst/>
            </a:prstGeom>
            <a:noFill/>
          </p:spPr>
          <p:txBody>
            <a:bodyPr wrap="square" rtlCol="0">
              <a:spAutoFit/>
            </a:bodyPr>
            <a:lstStyle/>
            <a:p>
              <a:r>
                <a:rPr lang="en-US" sz="2800" dirty="0" smtClean="0"/>
                <a:t>Training </a:t>
              </a:r>
            </a:p>
            <a:p>
              <a:r>
                <a:rPr lang="en-US" sz="2800" dirty="0" smtClean="0"/>
                <a:t>Video</a:t>
              </a:r>
              <a:endParaRPr lang="en-US" sz="2800" dirty="0"/>
            </a:p>
          </p:txBody>
        </p:sp>
        <p:sp>
          <p:nvSpPr>
            <p:cNvPr id="15" name="TextBox 14"/>
            <p:cNvSpPr txBox="1"/>
            <p:nvPr/>
          </p:nvSpPr>
          <p:spPr>
            <a:xfrm>
              <a:off x="6362700" y="3411500"/>
              <a:ext cx="2628900" cy="954107"/>
            </a:xfrm>
            <a:prstGeom prst="rect">
              <a:avLst/>
            </a:prstGeom>
            <a:noFill/>
          </p:spPr>
          <p:txBody>
            <a:bodyPr wrap="square" rtlCol="0">
              <a:spAutoFit/>
            </a:bodyPr>
            <a:lstStyle/>
            <a:p>
              <a:r>
                <a:rPr lang="en-US" sz="2800" dirty="0" smtClean="0"/>
                <a:t>Covering </a:t>
              </a:r>
            </a:p>
            <a:p>
              <a:r>
                <a:rPr lang="en-US" sz="2800" dirty="0" smtClean="0"/>
                <a:t>Procedures</a:t>
              </a:r>
              <a:endParaRPr lang="en-US" sz="2800" dirty="0"/>
            </a:p>
          </p:txBody>
        </p:sp>
        <p:sp>
          <p:nvSpPr>
            <p:cNvPr id="16" name="TextBox 15"/>
            <p:cNvSpPr txBox="1"/>
            <p:nvPr/>
          </p:nvSpPr>
          <p:spPr>
            <a:xfrm>
              <a:off x="6362700" y="5095876"/>
              <a:ext cx="2628900" cy="954107"/>
            </a:xfrm>
            <a:prstGeom prst="rect">
              <a:avLst/>
            </a:prstGeom>
            <a:noFill/>
          </p:spPr>
          <p:txBody>
            <a:bodyPr wrap="square" rtlCol="0">
              <a:spAutoFit/>
            </a:bodyPr>
            <a:lstStyle/>
            <a:p>
              <a:r>
                <a:rPr lang="en-US" sz="2800" dirty="0" smtClean="0"/>
                <a:t>Increased</a:t>
              </a:r>
            </a:p>
            <a:p>
              <a:r>
                <a:rPr lang="en-US" sz="2800" dirty="0" smtClean="0"/>
                <a:t>Communication</a:t>
              </a:r>
              <a:endParaRPr lang="en-US" sz="2800" dirty="0"/>
            </a:p>
          </p:txBody>
        </p:sp>
      </p:grpSp>
    </p:spTree>
    <p:extLst>
      <p:ext uri="{BB962C8B-B14F-4D97-AF65-F5344CB8AC3E}">
        <p14:creationId xmlns:p14="http://schemas.microsoft.com/office/powerpoint/2010/main" val="1437668262"/>
      </p:ext>
    </p:extLst>
  </p:cSld>
  <p:clrMapOvr>
    <a:masterClrMapping/>
  </p:clrMapOvr>
  <mc:AlternateContent xmlns:mc="http://schemas.openxmlformats.org/markup-compatibility/2006">
    <mc:Choice xmlns:p14="http://schemas.microsoft.com/office/powerpoint/2010/main" Requires="p14">
      <p:transition p14:dur="10" advClick="0" advTm="18000"/>
    </mc:Choice>
    <mc:Fallback>
      <p:transition advClick="0" advTm="18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b="1" dirty="0" smtClean="0"/>
              <a:t>2016/17 Savings</a:t>
            </a:r>
            <a:endParaRPr lang="en-CA" b="1" dirty="0"/>
          </a:p>
        </p:txBody>
      </p:sp>
      <p:pic>
        <p:nvPicPr>
          <p:cNvPr id="3074"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030" t="1898" r="1676" b="11614"/>
          <a:stretch/>
        </p:blipFill>
        <p:spPr bwMode="auto">
          <a:xfrm>
            <a:off x="476249" y="1162961"/>
            <a:ext cx="7600951" cy="493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983480" y="4830425"/>
            <a:ext cx="1036320" cy="461665"/>
          </a:xfrm>
          <a:prstGeom prst="rect">
            <a:avLst/>
          </a:prstGeom>
          <a:noFill/>
        </p:spPr>
        <p:txBody>
          <a:bodyPr wrap="square" rtlCol="0">
            <a:spAutoFit/>
          </a:bodyPr>
          <a:lstStyle/>
          <a:p>
            <a:r>
              <a:rPr lang="en-CA" sz="2400" b="1" dirty="0" smtClean="0">
                <a:solidFill>
                  <a:srgbClr val="C00000"/>
                </a:solidFill>
              </a:rPr>
              <a:t>After</a:t>
            </a:r>
          </a:p>
        </p:txBody>
      </p:sp>
      <p:sp>
        <p:nvSpPr>
          <p:cNvPr id="8" name="TextBox 7"/>
          <p:cNvSpPr txBox="1"/>
          <p:nvPr/>
        </p:nvSpPr>
        <p:spPr>
          <a:xfrm>
            <a:off x="1905000" y="4948535"/>
            <a:ext cx="1295400" cy="461665"/>
          </a:xfrm>
          <a:prstGeom prst="rect">
            <a:avLst/>
          </a:prstGeom>
          <a:noFill/>
        </p:spPr>
        <p:txBody>
          <a:bodyPr wrap="square" rtlCol="0">
            <a:spAutoFit/>
          </a:bodyPr>
          <a:lstStyle/>
          <a:p>
            <a:r>
              <a:rPr lang="en-CA" sz="2400" b="1" dirty="0" smtClean="0">
                <a:solidFill>
                  <a:srgbClr val="C00000"/>
                </a:solidFill>
              </a:rPr>
              <a:t>Before</a:t>
            </a:r>
          </a:p>
        </p:txBody>
      </p:sp>
      <p:grpSp>
        <p:nvGrpSpPr>
          <p:cNvPr id="5" name="Group 4"/>
          <p:cNvGrpSpPr/>
          <p:nvPr/>
        </p:nvGrpSpPr>
        <p:grpSpPr>
          <a:xfrm>
            <a:off x="4082836" y="1752600"/>
            <a:ext cx="2586148" cy="1371600"/>
            <a:chOff x="4274820" y="1600200"/>
            <a:chExt cx="2586148" cy="1371600"/>
          </a:xfrm>
        </p:grpSpPr>
        <p:sp>
          <p:nvSpPr>
            <p:cNvPr id="4" name="Down Arrow 3"/>
            <p:cNvSpPr/>
            <p:nvPr/>
          </p:nvSpPr>
          <p:spPr bwMode="auto">
            <a:xfrm>
              <a:off x="4274820" y="2362200"/>
              <a:ext cx="571500" cy="6096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48" charset="-128"/>
              </a:endParaRPr>
            </a:p>
          </p:txBody>
        </p:sp>
        <p:sp>
          <p:nvSpPr>
            <p:cNvPr id="10" name="TextBox 9"/>
            <p:cNvSpPr txBox="1"/>
            <p:nvPr/>
          </p:nvSpPr>
          <p:spPr>
            <a:xfrm>
              <a:off x="4763984" y="1600200"/>
              <a:ext cx="2096984" cy="1077218"/>
            </a:xfrm>
            <a:prstGeom prst="rect">
              <a:avLst/>
            </a:prstGeom>
            <a:noFill/>
          </p:spPr>
          <p:txBody>
            <a:bodyPr wrap="square" rtlCol="0">
              <a:spAutoFit/>
            </a:bodyPr>
            <a:lstStyle/>
            <a:p>
              <a:r>
                <a:rPr lang="en-CA" sz="3200" b="1" dirty="0" smtClean="0">
                  <a:solidFill>
                    <a:srgbClr val="C00000"/>
                  </a:solidFill>
                </a:rPr>
                <a:t>-50,000t</a:t>
              </a:r>
            </a:p>
            <a:p>
              <a:r>
                <a:rPr lang="en-CA" sz="3200" b="1" dirty="0" smtClean="0">
                  <a:solidFill>
                    <a:srgbClr val="C00000"/>
                  </a:solidFill>
                </a:rPr>
                <a:t>$823,033</a:t>
              </a:r>
            </a:p>
          </p:txBody>
        </p:sp>
      </p:grpSp>
    </p:spTree>
    <p:extLst>
      <p:ext uri="{BB962C8B-B14F-4D97-AF65-F5344CB8AC3E}">
        <p14:creationId xmlns:p14="http://schemas.microsoft.com/office/powerpoint/2010/main" val="3927890934"/>
      </p:ext>
    </p:extLst>
  </p:cSld>
  <p:clrMapOvr>
    <a:masterClrMapping/>
  </p:clrMapOvr>
  <mc:AlternateContent xmlns:mc="http://schemas.openxmlformats.org/markup-compatibility/2006">
    <mc:Choice xmlns:p14="http://schemas.microsoft.com/office/powerpoint/2010/main" Requires="p14">
      <p:transition p14:dur="10" advClick="0" advTm="18000"/>
    </mc:Choice>
    <mc:Fallback>
      <p:transition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Benefits</a:t>
            </a:r>
            <a:endParaRPr lang="en-US" b="1" dirty="0"/>
          </a:p>
        </p:txBody>
      </p:sp>
      <p:sp>
        <p:nvSpPr>
          <p:cNvPr id="3" name="Content Placeholder 2"/>
          <p:cNvSpPr>
            <a:spLocks noGrp="1"/>
          </p:cNvSpPr>
          <p:nvPr>
            <p:ph idx="1"/>
          </p:nvPr>
        </p:nvSpPr>
        <p:spPr>
          <a:xfrm>
            <a:off x="457200" y="1143000"/>
            <a:ext cx="8458200" cy="4983163"/>
          </a:xfrm>
        </p:spPr>
        <p:txBody>
          <a:bodyPr/>
          <a:lstStyle/>
          <a:p>
            <a:r>
              <a:rPr lang="en-US" dirty="0" smtClean="0"/>
              <a:t>Appropriately sized inventory</a:t>
            </a:r>
          </a:p>
          <a:p>
            <a:r>
              <a:rPr lang="en-US" dirty="0" smtClean="0"/>
              <a:t>Reduced moisture content</a:t>
            </a:r>
          </a:p>
          <a:p>
            <a:r>
              <a:rPr lang="en-US" dirty="0" smtClean="0"/>
              <a:t>Contributes towards 2019 national target for covering treated abrasives (75% covered)</a:t>
            </a:r>
            <a:endParaRPr lang="en-US" dirty="0"/>
          </a:p>
        </p:txBody>
      </p:sp>
      <p:pic>
        <p:nvPicPr>
          <p:cNvPr id="4" name="Picture 2" descr="E:\Sand Salt\Sand Pile Ricoh Camera\RIMG134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143" b="13121"/>
          <a:stretch/>
        </p:blipFill>
        <p:spPr bwMode="auto">
          <a:xfrm>
            <a:off x="533400" y="3429000"/>
            <a:ext cx="5985933" cy="244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6873420"/>
      </p:ext>
    </p:extLst>
  </p:cSld>
  <p:clrMapOvr>
    <a:masterClrMapping/>
  </p:clrMapOvr>
  <mc:AlternateContent xmlns:mc="http://schemas.openxmlformats.org/markup-compatibility/2006">
    <mc:Choice xmlns:p14="http://schemas.microsoft.com/office/powerpoint/2010/main" Requires="p14">
      <p:transition p14:dur="10" advClick="0" advTm="18000"/>
    </mc:Choice>
    <mc:Fallback>
      <p:transition advClick="0" advTm="18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Feedback</a:t>
            </a:r>
            <a:endParaRPr lang="en-US" b="1" dirty="0"/>
          </a:p>
        </p:txBody>
      </p:sp>
      <p:sp>
        <p:nvSpPr>
          <p:cNvPr id="4" name="TextBox 3"/>
          <p:cNvSpPr txBox="1"/>
          <p:nvPr/>
        </p:nvSpPr>
        <p:spPr>
          <a:xfrm rot="20899572">
            <a:off x="383730" y="2155988"/>
            <a:ext cx="4109942" cy="1200329"/>
          </a:xfrm>
          <a:prstGeom prst="rect">
            <a:avLst/>
          </a:prstGeom>
          <a:noFill/>
        </p:spPr>
        <p:txBody>
          <a:bodyPr wrap="square" rtlCol="0">
            <a:spAutoFit/>
          </a:bodyPr>
          <a:lstStyle/>
          <a:p>
            <a:pPr algn="just"/>
            <a:r>
              <a:rPr lang="en-CA" sz="2400" b="1" i="1" dirty="0" smtClean="0"/>
              <a:t>“Covering </a:t>
            </a:r>
            <a:r>
              <a:rPr lang="en-CA" sz="2400" b="1" i="1" dirty="0"/>
              <a:t>our sand was </a:t>
            </a:r>
            <a:r>
              <a:rPr lang="en-CA" sz="2400" b="1" i="1" dirty="0" smtClean="0"/>
              <a:t>easy … The </a:t>
            </a:r>
            <a:r>
              <a:rPr lang="en-CA" sz="2400" b="1" i="1" dirty="0"/>
              <a:t>crew thinks it </a:t>
            </a:r>
            <a:r>
              <a:rPr lang="en-CA" sz="2400" b="1" i="1" dirty="0" smtClean="0"/>
              <a:t>makes </a:t>
            </a:r>
            <a:r>
              <a:rPr lang="en-CA" sz="2400" b="1" i="1" dirty="0"/>
              <a:t>a big </a:t>
            </a:r>
            <a:r>
              <a:rPr lang="en-CA" sz="2400" b="1" i="1" dirty="0" smtClean="0"/>
              <a:t>difference.” </a:t>
            </a:r>
            <a:r>
              <a:rPr lang="en-CA" sz="1400" dirty="0" smtClean="0"/>
              <a:t>D4 Highway Supervisor</a:t>
            </a:r>
            <a:endParaRPr lang="en-US" sz="1400" dirty="0"/>
          </a:p>
        </p:txBody>
      </p:sp>
      <p:sp>
        <p:nvSpPr>
          <p:cNvPr id="5" name="TextBox 4"/>
          <p:cNvSpPr txBox="1"/>
          <p:nvPr/>
        </p:nvSpPr>
        <p:spPr>
          <a:xfrm rot="554876">
            <a:off x="4901237" y="2390936"/>
            <a:ext cx="3922202" cy="1569660"/>
          </a:xfrm>
          <a:prstGeom prst="rect">
            <a:avLst/>
          </a:prstGeom>
          <a:noFill/>
        </p:spPr>
        <p:txBody>
          <a:bodyPr wrap="square" rtlCol="0">
            <a:spAutoFit/>
          </a:bodyPr>
          <a:lstStyle/>
          <a:p>
            <a:r>
              <a:rPr lang="en-CA" sz="2400" b="1" i="1" dirty="0" smtClean="0"/>
              <a:t>“This </a:t>
            </a:r>
            <a:r>
              <a:rPr lang="en-CA" sz="2400" b="1" i="1" dirty="0"/>
              <a:t>will be our </a:t>
            </a:r>
            <a:r>
              <a:rPr lang="en-CA" sz="2400" b="1" i="1" dirty="0" smtClean="0"/>
              <a:t>2</a:t>
            </a:r>
            <a:r>
              <a:rPr lang="en-CA" sz="2400" b="1" i="1" baseline="30000" dirty="0" smtClean="0"/>
              <a:t>nd</a:t>
            </a:r>
            <a:r>
              <a:rPr lang="en-CA" sz="2400" b="1" i="1" dirty="0" smtClean="0"/>
              <a:t> </a:t>
            </a:r>
            <a:r>
              <a:rPr lang="en-CA" sz="2400" b="1" i="1" dirty="0" err="1" smtClean="0"/>
              <a:t>yr</a:t>
            </a:r>
            <a:r>
              <a:rPr lang="en-CA" sz="2400" b="1" i="1" dirty="0" smtClean="0"/>
              <a:t> </a:t>
            </a:r>
            <a:r>
              <a:rPr lang="en-CA" sz="2400" b="1" i="1" dirty="0"/>
              <a:t>covering </a:t>
            </a:r>
            <a:r>
              <a:rPr lang="en-CA" sz="2400" b="1" i="1" dirty="0" smtClean="0"/>
              <a:t>sand </a:t>
            </a:r>
            <a:r>
              <a:rPr lang="en-CA" sz="2400" b="1" i="1" dirty="0"/>
              <a:t>and we won’t be going back to open piles of sand </a:t>
            </a:r>
            <a:r>
              <a:rPr lang="en-CA" sz="2400" b="1" i="1" dirty="0" smtClean="0"/>
              <a:t>again” </a:t>
            </a:r>
            <a:r>
              <a:rPr lang="en-CA" sz="1400" dirty="0"/>
              <a:t>D3 </a:t>
            </a:r>
            <a:r>
              <a:rPr lang="en-CA" sz="1400" dirty="0" smtClean="0"/>
              <a:t>Highway </a:t>
            </a:r>
            <a:r>
              <a:rPr lang="en-CA" sz="1400" dirty="0"/>
              <a:t>Supervisor </a:t>
            </a:r>
            <a:endParaRPr lang="en-US" dirty="0"/>
          </a:p>
        </p:txBody>
      </p:sp>
      <p:sp>
        <p:nvSpPr>
          <p:cNvPr id="6" name="TextBox 5"/>
          <p:cNvSpPr txBox="1"/>
          <p:nvPr/>
        </p:nvSpPr>
        <p:spPr>
          <a:xfrm>
            <a:off x="1524000" y="4038600"/>
            <a:ext cx="3911867" cy="1200329"/>
          </a:xfrm>
          <a:prstGeom prst="rect">
            <a:avLst/>
          </a:prstGeom>
          <a:noFill/>
        </p:spPr>
        <p:txBody>
          <a:bodyPr wrap="square" rtlCol="0">
            <a:spAutoFit/>
          </a:bodyPr>
          <a:lstStyle/>
          <a:p>
            <a:r>
              <a:rPr lang="en-CA" sz="2400" b="1" i="1" dirty="0" smtClean="0"/>
              <a:t>“We </a:t>
            </a:r>
            <a:r>
              <a:rPr lang="en-CA" sz="2400" b="1" i="1" dirty="0"/>
              <a:t>should have been using this before, what a difference in sand</a:t>
            </a:r>
            <a:r>
              <a:rPr lang="en-CA" sz="2400" b="1" i="1" dirty="0" smtClean="0"/>
              <a:t>” </a:t>
            </a:r>
            <a:r>
              <a:rPr lang="en-CA" sz="1400" dirty="0"/>
              <a:t>D3 </a:t>
            </a:r>
            <a:r>
              <a:rPr lang="en-CA" sz="1400" dirty="0" smtClean="0"/>
              <a:t>Division Staff</a:t>
            </a:r>
            <a:endParaRPr lang="en-US" dirty="0"/>
          </a:p>
        </p:txBody>
      </p:sp>
      <p:pic>
        <p:nvPicPr>
          <p:cNvPr id="1028" name="Picture 4" descr="Image result for thumbs up clipart">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0866" y="152400"/>
            <a:ext cx="1447800" cy="144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470867"/>
      </p:ext>
    </p:extLst>
  </p:cSld>
  <p:clrMapOvr>
    <a:masterClrMapping/>
  </p:clrMapOvr>
  <mc:AlternateContent xmlns:mc="http://schemas.openxmlformats.org/markup-compatibility/2006">
    <mc:Choice xmlns:p14="http://schemas.microsoft.com/office/powerpoint/2010/main" Requires="p14">
      <p:transition p14:dur="10" advClick="0" advTm="18000"/>
    </mc:Choice>
    <mc:Fallback>
      <p:transition advClick="0" advTm="18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Background</a:t>
            </a:r>
            <a:endParaRPr lang="en-CA" b="1" dirty="0"/>
          </a:p>
        </p:txBody>
      </p:sp>
      <p:sp>
        <p:nvSpPr>
          <p:cNvPr id="5" name="Content Placeholder 4"/>
          <p:cNvSpPr>
            <a:spLocks noGrp="1"/>
          </p:cNvSpPr>
          <p:nvPr>
            <p:ph idx="1"/>
          </p:nvPr>
        </p:nvSpPr>
        <p:spPr>
          <a:xfrm>
            <a:off x="457200" y="1112837"/>
            <a:ext cx="8534400" cy="4830763"/>
          </a:xfrm>
        </p:spPr>
        <p:txBody>
          <a:bodyPr numCol="1"/>
          <a:lstStyle/>
          <a:p>
            <a:r>
              <a:rPr lang="en-US" dirty="0" smtClean="0">
                <a:solidFill>
                  <a:schemeClr val="tx1"/>
                </a:solidFill>
              </a:rPr>
              <a:t>NBDTI plans</a:t>
            </a:r>
            <a:r>
              <a:rPr lang="en-US" dirty="0">
                <a:solidFill>
                  <a:schemeClr val="tx1"/>
                </a:solidFill>
              </a:rPr>
              <a:t>, designs, operates and maintains an extensive network of </a:t>
            </a:r>
            <a:r>
              <a:rPr lang="en-US" dirty="0">
                <a:solidFill>
                  <a:srgbClr val="C00000"/>
                </a:solidFill>
              </a:rPr>
              <a:t>18,785 </a:t>
            </a:r>
            <a:r>
              <a:rPr lang="en-US" dirty="0" smtClean="0">
                <a:solidFill>
                  <a:srgbClr val="C00000"/>
                </a:solidFill>
              </a:rPr>
              <a:t>km </a:t>
            </a:r>
            <a:r>
              <a:rPr lang="en-US" dirty="0">
                <a:solidFill>
                  <a:srgbClr val="C00000"/>
                </a:solidFill>
              </a:rPr>
              <a:t>of </a:t>
            </a:r>
            <a:r>
              <a:rPr lang="en-US" dirty="0" smtClean="0">
                <a:solidFill>
                  <a:srgbClr val="C00000"/>
                </a:solidFill>
              </a:rPr>
              <a:t>highway</a:t>
            </a:r>
            <a:endParaRPr lang="en-US" dirty="0" smtClean="0">
              <a:solidFill>
                <a:schemeClr val="tx1"/>
              </a:solidFill>
            </a:endParaRPr>
          </a:p>
          <a:p>
            <a:r>
              <a:rPr lang="en-US" dirty="0" smtClean="0"/>
              <a:t>6 Districts with </a:t>
            </a:r>
            <a:r>
              <a:rPr lang="en-US" dirty="0" smtClean="0">
                <a:solidFill>
                  <a:srgbClr val="C00000"/>
                </a:solidFill>
              </a:rPr>
              <a:t>93 winter depots</a:t>
            </a: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14940" b="38148"/>
          <a:stretch/>
        </p:blipFill>
        <p:spPr>
          <a:xfrm>
            <a:off x="152400" y="3231195"/>
            <a:ext cx="2057400" cy="1715883"/>
          </a:xfrm>
          <a:prstGeom prst="rect">
            <a:avLst/>
          </a:prstGeom>
          <a:ln w="28575">
            <a:solidFill>
              <a:srgbClr val="C00000"/>
            </a:solidFill>
          </a:ln>
        </p:spPr>
      </p:pic>
      <p:grpSp>
        <p:nvGrpSpPr>
          <p:cNvPr id="3" name="Group 2"/>
          <p:cNvGrpSpPr/>
          <p:nvPr/>
        </p:nvGrpSpPr>
        <p:grpSpPr>
          <a:xfrm>
            <a:off x="4918364" y="2819400"/>
            <a:ext cx="4122140" cy="2943606"/>
            <a:chOff x="4918364" y="3124200"/>
            <a:chExt cx="4122140" cy="2943606"/>
          </a:xfrm>
        </p:grpSpPr>
        <p:pic>
          <p:nvPicPr>
            <p:cNvPr id="2050" name="Picture 2" descr="C:\Users\CGUNTER\AppData\Local\Microsoft\Windows\Temporary Internet Files\Content.Outlook\5M4V2E0A\DSCN987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8364" y="3124200"/>
              <a:ext cx="1889760" cy="1417320"/>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pic>
          <p:nvPicPr>
            <p:cNvPr id="2051" name="Picture 3" descr="C:\Users\CGUNTER\AppData\Local\Microsoft\Windows\Temporary Internet Files\Content.Outlook\5M4V2E0A\DSCN021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8364" y="4648200"/>
              <a:ext cx="1892808" cy="1419606"/>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pic>
          <p:nvPicPr>
            <p:cNvPr id="2052" name="Picture 4" descr="C:\Users\CGUNTER\AppData\Local\Microsoft\Windows\Temporary Internet Files\Content.Outlook\5M4V2E0A\Shed.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440" t="8973" b="20646"/>
            <a:stretch/>
          </p:blipFill>
          <p:spPr bwMode="auto">
            <a:xfrm>
              <a:off x="6906904" y="3962400"/>
              <a:ext cx="2133600" cy="1257524"/>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grpSp>
      <p:pic>
        <p:nvPicPr>
          <p:cNvPr id="2053" name="Picture 5"/>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0667" t="7990" r="20887" b="7033"/>
          <a:stretch/>
        </p:blipFill>
        <p:spPr bwMode="auto">
          <a:xfrm>
            <a:off x="2274373" y="3048000"/>
            <a:ext cx="260242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497853"/>
      </p:ext>
    </p:extLst>
  </p:cSld>
  <p:clrMapOvr>
    <a:masterClrMapping/>
  </p:clrMapOvr>
  <mc:AlternateContent xmlns:mc="http://schemas.openxmlformats.org/markup-compatibility/2006">
    <mc:Choice xmlns:p14="http://schemas.microsoft.com/office/powerpoint/2010/main" Requires="p14">
      <p:transition p14:dur="10" advClick="0" advTm="18000"/>
    </mc:Choice>
    <mc:Fallback>
      <p:transition advClick="0" advTm="1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7250"/>
                                  </p:stCondLst>
                                  <p:childTnLst>
                                    <p:set>
                                      <p:cBhvr>
                                        <p:cTn id="6" dur="1" fill="hold">
                                          <p:stCondLst>
                                            <p:cond delay="0"/>
                                          </p:stCondLst>
                                        </p:cTn>
                                        <p:tgtEl>
                                          <p:spTgt spid="2053"/>
                                        </p:tgtEl>
                                        <p:attrNameLst>
                                          <p:attrName>style.visibility</p:attrName>
                                        </p:attrNameLst>
                                      </p:cBhvr>
                                      <p:to>
                                        <p:strVal val="visible"/>
                                      </p:to>
                                    </p:set>
                                    <p:animEffect transition="in" filter="circle(out)">
                                      <p:cBhvr>
                                        <p:cTn id="7" dur="1000"/>
                                        <p:tgtEl>
                                          <p:spTgt spid="2053"/>
                                        </p:tgtEl>
                                      </p:cBhvr>
                                    </p:animEffect>
                                  </p:childTnLst>
                                </p:cTn>
                              </p:par>
                            </p:childTnLst>
                          </p:cTn>
                        </p:par>
                        <p:par>
                          <p:cTn id="8" fill="hold">
                            <p:stCondLst>
                              <p:cond delay="8250"/>
                            </p:stCondLst>
                            <p:childTnLst>
                              <p:par>
                                <p:cTn id="9" presetID="22" presetClass="entr" presetSubtype="2"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9750"/>
                            </p:stCondLst>
                            <p:childTnLst>
                              <p:par>
                                <p:cTn id="13" presetID="22" presetClass="entr" presetSubtype="8" fill="hold" nodeType="afterEffect">
                                  <p:stCondLst>
                                    <p:cond delay="150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Winter Sand: 301,000 </a:t>
            </a:r>
            <a:r>
              <a:rPr lang="en-US" b="1" dirty="0" err="1"/>
              <a:t>tonnes</a:t>
            </a:r>
            <a:r>
              <a:rPr lang="en-US" b="1" dirty="0"/>
              <a:t> </a:t>
            </a:r>
            <a:r>
              <a:rPr lang="en-US" b="1" dirty="0" smtClean="0"/>
              <a:t>/ year</a:t>
            </a:r>
            <a:endParaRPr lang="en-US" b="1" dirty="0"/>
          </a:p>
        </p:txBody>
      </p:sp>
      <p:pic>
        <p:nvPicPr>
          <p:cNvPr id="3076" name="Picture 4" descr="http://www.hankstruckpictures.com/pix/trucks/robert_lafreniere/2008/05-31/fredericton-nb-07-10-18.jpg"/>
          <p:cNvPicPr>
            <a:picLocks noChangeAspect="1" noChangeArrowheads="1"/>
          </p:cNvPicPr>
          <p:nvPr/>
        </p:nvPicPr>
        <p:blipFill rotWithShape="1">
          <a:blip r:embed="rId3">
            <a:extLst>
              <a:ext uri="{28A0092B-C50C-407E-A947-70E740481C1C}">
                <a14:useLocalDpi xmlns:a14="http://schemas.microsoft.com/office/drawing/2010/main" val="0"/>
              </a:ext>
            </a:extLst>
          </a:blip>
          <a:srcRect l="8797" t="34607" r="7227"/>
          <a:stretch/>
        </p:blipFill>
        <p:spPr bwMode="auto">
          <a:xfrm>
            <a:off x="457200" y="1491708"/>
            <a:ext cx="3505200" cy="181857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609600" y="3388056"/>
            <a:ext cx="3200400" cy="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3352800"/>
            <a:ext cx="1371600" cy="369332"/>
          </a:xfrm>
          <a:prstGeom prst="rect">
            <a:avLst/>
          </a:prstGeom>
          <a:noFill/>
        </p:spPr>
        <p:txBody>
          <a:bodyPr wrap="square" rtlCol="0">
            <a:spAutoFit/>
          </a:bodyPr>
          <a:lstStyle/>
          <a:p>
            <a:r>
              <a:rPr lang="en-US" b="1" dirty="0" smtClean="0">
                <a:solidFill>
                  <a:srgbClr val="C00000"/>
                </a:solidFill>
              </a:rPr>
              <a:t>8.8m (29ft)</a:t>
            </a:r>
            <a:endParaRPr lang="en-US" b="1" dirty="0">
              <a:solidFill>
                <a:srgbClr val="C00000"/>
              </a:solidFill>
            </a:endParaRPr>
          </a:p>
        </p:txBody>
      </p:sp>
      <p:pic>
        <p:nvPicPr>
          <p:cNvPr id="1027"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4219" r="6778" b="19640"/>
          <a:stretch/>
        </p:blipFill>
        <p:spPr bwMode="auto">
          <a:xfrm>
            <a:off x="4114800" y="1219200"/>
            <a:ext cx="3361969" cy="2363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6096000" y="1242045"/>
            <a:ext cx="2761209" cy="1384995"/>
          </a:xfrm>
          <a:prstGeom prst="rect">
            <a:avLst/>
          </a:prstGeom>
          <a:noFill/>
        </p:spPr>
        <p:txBody>
          <a:bodyPr wrap="square" rtlCol="0">
            <a:spAutoFit/>
          </a:bodyPr>
          <a:lstStyle/>
          <a:p>
            <a:pPr algn="ctr"/>
            <a:r>
              <a:rPr lang="en-US" sz="2800" b="1" dirty="0" smtClean="0">
                <a:solidFill>
                  <a:srgbClr val="C00000"/>
                </a:solidFill>
              </a:rPr>
              <a:t>11t per DTI truck</a:t>
            </a:r>
          </a:p>
          <a:p>
            <a:pPr algn="ctr"/>
            <a:r>
              <a:rPr lang="en-US" sz="2800" b="1" dirty="0" smtClean="0">
                <a:solidFill>
                  <a:srgbClr val="C00000"/>
                </a:solidFill>
              </a:rPr>
              <a:t>27,364 trucks</a:t>
            </a:r>
          </a:p>
          <a:p>
            <a:pPr algn="ctr"/>
            <a:r>
              <a:rPr lang="en-US" sz="2800" b="1" dirty="0" smtClean="0">
                <a:solidFill>
                  <a:srgbClr val="C00000"/>
                </a:solidFill>
              </a:rPr>
              <a:t>241km (150mi)</a:t>
            </a:r>
            <a:endParaRPr lang="en-US" sz="2800" b="1" dirty="0">
              <a:solidFill>
                <a:srgbClr val="C00000"/>
              </a:solidFill>
            </a:endParaRPr>
          </a:p>
        </p:txBody>
      </p:sp>
      <p:grpSp>
        <p:nvGrpSpPr>
          <p:cNvPr id="20" name="Group 19"/>
          <p:cNvGrpSpPr/>
          <p:nvPr/>
        </p:nvGrpSpPr>
        <p:grpSpPr>
          <a:xfrm>
            <a:off x="304800" y="3796785"/>
            <a:ext cx="8610600" cy="680823"/>
            <a:chOff x="533400" y="3949185"/>
            <a:chExt cx="8610600" cy="680823"/>
          </a:xfrm>
        </p:grpSpPr>
        <p:sp>
          <p:nvSpPr>
            <p:cNvPr id="7" name="TextBox 6"/>
            <p:cNvSpPr txBox="1"/>
            <p:nvPr/>
          </p:nvSpPr>
          <p:spPr>
            <a:xfrm>
              <a:off x="3370809" y="3997209"/>
              <a:ext cx="4953000" cy="584775"/>
            </a:xfrm>
            <a:prstGeom prst="rect">
              <a:avLst/>
            </a:prstGeom>
            <a:noFill/>
          </p:spPr>
          <p:txBody>
            <a:bodyPr wrap="square" rtlCol="0">
              <a:spAutoFit/>
            </a:bodyPr>
            <a:lstStyle/>
            <a:p>
              <a:r>
                <a:rPr lang="en-US" sz="3200" b="1" dirty="0" smtClean="0"/>
                <a:t>Fredericton to Port Elgin</a:t>
              </a:r>
              <a:endParaRPr lang="en-US" sz="3200" b="1" dirty="0"/>
            </a:p>
          </p:txBody>
        </p:sp>
        <p:pic>
          <p:nvPicPr>
            <p:cNvPr id="13" name="Picture 2" descr="C:\Users\CGUNTER\AppData\Local\Microsoft\Windows\Temporary Internet Files\Content.Outlook\5M4V2E0A\PlowGraph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33400" y="3949185"/>
              <a:ext cx="1500183" cy="68082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CGUNTER\AppData\Local\Microsoft\Windows\Temporary Internet Files\Content.Outlook\5M4V2E0A\PlowGraphic.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928817" y="3949185"/>
              <a:ext cx="1500183" cy="68082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CGUNTER\AppData\Local\Microsoft\Windows\Temporary Internet Files\Content.Outlook\5M4V2E0A\PlowGraphic.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643817" y="3949185"/>
              <a:ext cx="1500183" cy="6808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304800" y="4338935"/>
            <a:ext cx="8610600" cy="995065"/>
            <a:chOff x="533400" y="4491335"/>
            <a:chExt cx="8610600" cy="995065"/>
          </a:xfrm>
        </p:grpSpPr>
        <p:grpSp>
          <p:nvGrpSpPr>
            <p:cNvPr id="9" name="Group 8"/>
            <p:cNvGrpSpPr/>
            <p:nvPr/>
          </p:nvGrpSpPr>
          <p:grpSpPr>
            <a:xfrm>
              <a:off x="3370809" y="4491335"/>
              <a:ext cx="4953000" cy="944827"/>
              <a:chOff x="3370809" y="4491335"/>
              <a:chExt cx="4953000" cy="944827"/>
            </a:xfrm>
          </p:grpSpPr>
          <p:sp>
            <p:nvSpPr>
              <p:cNvPr id="16" name="TextBox 15"/>
              <p:cNvSpPr txBox="1"/>
              <p:nvPr/>
            </p:nvSpPr>
            <p:spPr>
              <a:xfrm>
                <a:off x="3370809" y="4851387"/>
                <a:ext cx="4953000" cy="584775"/>
              </a:xfrm>
              <a:prstGeom prst="rect">
                <a:avLst/>
              </a:prstGeom>
              <a:noFill/>
            </p:spPr>
            <p:txBody>
              <a:bodyPr wrap="square" rtlCol="0">
                <a:spAutoFit/>
              </a:bodyPr>
              <a:lstStyle/>
              <a:p>
                <a:r>
                  <a:rPr lang="en-US" sz="3200" b="1" dirty="0" smtClean="0"/>
                  <a:t>Montreal to Quebec City</a:t>
                </a:r>
                <a:endParaRPr lang="en-US" sz="3200" b="1" dirty="0"/>
              </a:p>
            </p:txBody>
          </p:sp>
          <p:sp>
            <p:nvSpPr>
              <p:cNvPr id="6" name="TextBox 5"/>
              <p:cNvSpPr txBox="1"/>
              <p:nvPr/>
            </p:nvSpPr>
            <p:spPr>
              <a:xfrm>
                <a:off x="5410200" y="4491335"/>
                <a:ext cx="838200" cy="461665"/>
              </a:xfrm>
              <a:prstGeom prst="rect">
                <a:avLst/>
              </a:prstGeom>
              <a:noFill/>
            </p:spPr>
            <p:txBody>
              <a:bodyPr wrap="square" rtlCol="0">
                <a:spAutoFit/>
              </a:bodyPr>
              <a:lstStyle/>
              <a:p>
                <a:r>
                  <a:rPr lang="en-US" sz="2400" i="1" dirty="0" smtClean="0"/>
                  <a:t>OR</a:t>
                </a:r>
                <a:endParaRPr lang="en-US" sz="2400" i="1" dirty="0"/>
              </a:p>
            </p:txBody>
          </p:sp>
        </p:grpSp>
        <p:pic>
          <p:nvPicPr>
            <p:cNvPr id="28" name="Picture 2" descr="C:\Users\CGUNTER\AppData\Local\Microsoft\Windows\Temporary Internet Files\Content.Outlook\5M4V2E0A\PlowGraph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33400" y="4805577"/>
              <a:ext cx="1500183" cy="68082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CGUNTER\AppData\Local\Microsoft\Windows\Temporary Internet Files\Content.Outlook\5M4V2E0A\PlowGraphic.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928817" y="4805577"/>
              <a:ext cx="1500183" cy="68082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CGUNTER\AppData\Local\Microsoft\Windows\Temporary Internet Files\Content.Outlook\5M4V2E0A\PlowGraphic.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643817" y="4805577"/>
              <a:ext cx="1500183" cy="6808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92213999"/>
      </p:ext>
    </p:extLst>
  </p:cSld>
  <p:clrMapOvr>
    <a:masterClrMapping/>
  </p:clrMapOvr>
  <mc:AlternateContent xmlns:mc="http://schemas.openxmlformats.org/markup-compatibility/2006">
    <mc:Choice xmlns:p14="http://schemas.microsoft.com/office/powerpoint/2010/main" Requires="p14">
      <p:transition p14:dur="10" advClick="0" advTm="18000"/>
    </mc:Choice>
    <mc:Fallback>
      <p:transition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800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9000"/>
                            </p:stCondLst>
                            <p:childTnLst>
                              <p:par>
                                <p:cTn id="9" presetID="22" presetClass="entr" presetSubtype="8" fill="hold" nodeType="afterEffect">
                                  <p:stCondLst>
                                    <p:cond delay="100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Problem Statement</a:t>
            </a:r>
            <a:endParaRPr lang="en-US" b="1" dirty="0"/>
          </a:p>
        </p:txBody>
      </p:sp>
      <p:sp>
        <p:nvSpPr>
          <p:cNvPr id="3" name="Content Placeholder 2"/>
          <p:cNvSpPr>
            <a:spLocks noGrp="1"/>
          </p:cNvSpPr>
          <p:nvPr>
            <p:ph idx="1"/>
          </p:nvPr>
        </p:nvSpPr>
        <p:spPr>
          <a:xfrm>
            <a:off x="457200" y="1600201"/>
            <a:ext cx="8382000" cy="1219199"/>
          </a:xfrm>
        </p:spPr>
        <p:txBody>
          <a:bodyPr>
            <a:normAutofit/>
          </a:bodyPr>
          <a:lstStyle/>
          <a:p>
            <a:pPr marL="0" indent="0" algn="just">
              <a:buNone/>
            </a:pPr>
            <a:r>
              <a:rPr lang="en-US" dirty="0" smtClean="0"/>
              <a:t>Sand was clumping due challenges with storage techniques and quality control.</a:t>
            </a:r>
            <a:endParaRPr lang="en-CA" dirty="0" smtClean="0"/>
          </a:p>
        </p:txBody>
      </p:sp>
      <p:grpSp>
        <p:nvGrpSpPr>
          <p:cNvPr id="7" name="Group 6"/>
          <p:cNvGrpSpPr/>
          <p:nvPr/>
        </p:nvGrpSpPr>
        <p:grpSpPr>
          <a:xfrm>
            <a:off x="762000" y="3007992"/>
            <a:ext cx="7086600" cy="1106808"/>
            <a:chOff x="762000" y="3544250"/>
            <a:chExt cx="7086600" cy="1106808"/>
          </a:xfrm>
        </p:grpSpPr>
        <p:pic>
          <p:nvPicPr>
            <p:cNvPr id="4101" name="Picture 5" descr="C:\Users\CGUNTER\AppData\Local\Microsoft\Windows\Temporary Internet Files\Content.IE5\AUMJNWR8\money-clipart7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544250"/>
              <a:ext cx="1126055" cy="10277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28800" y="3573840"/>
              <a:ext cx="6019800" cy="1077218"/>
            </a:xfrm>
            <a:prstGeom prst="rect">
              <a:avLst/>
            </a:prstGeom>
            <a:noFill/>
          </p:spPr>
          <p:txBody>
            <a:bodyPr wrap="square" rtlCol="0">
              <a:spAutoFit/>
            </a:bodyPr>
            <a:lstStyle/>
            <a:p>
              <a:pPr>
                <a:buNone/>
              </a:pPr>
              <a:r>
                <a:rPr lang="en-CA" sz="3200" dirty="0"/>
                <a:t>= Wasted time and fuel</a:t>
              </a:r>
            </a:p>
            <a:p>
              <a:pPr>
                <a:buNone/>
              </a:pPr>
              <a:r>
                <a:rPr lang="en-CA" sz="3200" dirty="0"/>
                <a:t>= Wear and tear on </a:t>
              </a:r>
              <a:r>
                <a:rPr lang="en-CA" sz="3200" dirty="0" smtClean="0"/>
                <a:t>equipment</a:t>
              </a:r>
              <a:endParaRPr lang="en-US" sz="3200" dirty="0"/>
            </a:p>
          </p:txBody>
        </p:sp>
      </p:grpSp>
      <p:grpSp>
        <p:nvGrpSpPr>
          <p:cNvPr id="8" name="Group 7"/>
          <p:cNvGrpSpPr/>
          <p:nvPr/>
        </p:nvGrpSpPr>
        <p:grpSpPr>
          <a:xfrm>
            <a:off x="838200" y="4267200"/>
            <a:ext cx="8324247" cy="1077218"/>
            <a:chOff x="838200" y="4694932"/>
            <a:chExt cx="8324247" cy="1077218"/>
          </a:xfrm>
        </p:grpSpPr>
        <p:pic>
          <p:nvPicPr>
            <p:cNvPr id="4102" name="Picture 6" descr="C:\Users\CGUNTER\AppData\Local\Microsoft\Windows\Temporary Internet Files\Content.IE5\AUMJNWR8\large-EMS-emergency-medical-service-logo-166.6-13947[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4747219"/>
              <a:ext cx="977556" cy="9677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28800" y="4694932"/>
              <a:ext cx="7333647" cy="1077218"/>
            </a:xfrm>
            <a:prstGeom prst="rect">
              <a:avLst/>
            </a:prstGeom>
          </p:spPr>
          <p:txBody>
            <a:bodyPr wrap="square">
              <a:spAutoFit/>
            </a:bodyPr>
            <a:lstStyle/>
            <a:p>
              <a:pPr>
                <a:buNone/>
              </a:pPr>
              <a:r>
                <a:rPr lang="en-CA" sz="3200" dirty="0"/>
                <a:t>= Risk of increased employee accidents</a:t>
              </a:r>
            </a:p>
            <a:p>
              <a:pPr>
                <a:buNone/>
              </a:pPr>
              <a:r>
                <a:rPr lang="en-CA" sz="3200" dirty="0"/>
                <a:t>= Re-sanding roads</a:t>
              </a:r>
            </a:p>
          </p:txBody>
        </p:sp>
      </p:grpSp>
    </p:spTree>
    <p:extLst>
      <p:ext uri="{BB962C8B-B14F-4D97-AF65-F5344CB8AC3E}">
        <p14:creationId xmlns:p14="http://schemas.microsoft.com/office/powerpoint/2010/main" val="2854680085"/>
      </p:ext>
    </p:extLst>
  </p:cSld>
  <p:clrMapOvr>
    <a:masterClrMapping/>
  </p:clrMapOvr>
  <mc:AlternateContent xmlns:mc="http://schemas.openxmlformats.org/markup-compatibility/2006">
    <mc:Choice xmlns:p14="http://schemas.microsoft.com/office/powerpoint/2010/main" Requires="p14">
      <p:transition p14:dur="10" advClick="0" advTm="18000"/>
    </mc:Choice>
    <mc:Fallback>
      <p:transition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6000"/>
                            </p:stCondLst>
                            <p:childTnLst>
                              <p:par>
                                <p:cTn id="9" presetID="22" presetClass="entr" presetSubtype="8" fill="hold" nodeType="afterEffect">
                                  <p:stCondLst>
                                    <p:cond delay="600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Goal</a:t>
            </a:r>
            <a:endParaRPr lang="en-US" b="1" dirty="0"/>
          </a:p>
        </p:txBody>
      </p:sp>
      <p:sp>
        <p:nvSpPr>
          <p:cNvPr id="3" name="Content Placeholder 2"/>
          <p:cNvSpPr>
            <a:spLocks noGrp="1"/>
          </p:cNvSpPr>
          <p:nvPr>
            <p:ph idx="1"/>
          </p:nvPr>
        </p:nvSpPr>
        <p:spPr>
          <a:xfrm>
            <a:off x="457200" y="1600201"/>
            <a:ext cx="8229600" cy="1828800"/>
          </a:xfrm>
        </p:spPr>
        <p:txBody>
          <a:bodyPr/>
          <a:lstStyle/>
          <a:p>
            <a:pPr marL="457200" indent="-457200" algn="just"/>
            <a:r>
              <a:rPr lang="en-US" dirty="0" smtClean="0"/>
              <a:t>Develop solution to mitigate sand clumping</a:t>
            </a:r>
          </a:p>
          <a:p>
            <a:pPr marL="457200" indent="-457200" algn="just"/>
            <a:r>
              <a:rPr lang="en-US" dirty="0" smtClean="0"/>
              <a:t>Create consistent approach for mixing and application</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381000"/>
            <a:ext cx="914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R:\Continuous Improvement\Green Belt Projects\40-029 Sand Quality Assurance and Storage\Pilot Photos\Kevin Morrell - Sussex\IMG_20160216_11172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3" t="11165" r="496" b="23040"/>
          <a:stretch/>
        </p:blipFill>
        <p:spPr bwMode="auto">
          <a:xfrm>
            <a:off x="53439" y="3276600"/>
            <a:ext cx="9037122" cy="3379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602228"/>
      </p:ext>
    </p:extLst>
  </p:cSld>
  <p:clrMapOvr>
    <a:masterClrMapping/>
  </p:clrMapOvr>
  <mc:AlternateContent xmlns:mc="http://schemas.openxmlformats.org/markup-compatibility/2006">
    <mc:Choice xmlns:p14="http://schemas.microsoft.com/office/powerpoint/2010/main" Requires="p14">
      <p:transition p14:dur="10" advClick="0" advTm="18000"/>
    </mc:Choice>
    <mc:Fallback>
      <p:transition advClick="0" advTm="18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Lean Six Sigma Methodology</a:t>
            </a:r>
            <a:endParaRPr lang="en-US" b="1" dirty="0"/>
          </a:p>
        </p:txBody>
      </p:sp>
      <p:grpSp>
        <p:nvGrpSpPr>
          <p:cNvPr id="22" name="Group 21"/>
          <p:cNvGrpSpPr/>
          <p:nvPr/>
        </p:nvGrpSpPr>
        <p:grpSpPr>
          <a:xfrm>
            <a:off x="85725" y="1219200"/>
            <a:ext cx="8871239" cy="4764756"/>
            <a:chOff x="85725" y="1102644"/>
            <a:chExt cx="8871239" cy="4764756"/>
          </a:xfrm>
        </p:grpSpPr>
        <p:grpSp>
          <p:nvGrpSpPr>
            <p:cNvPr id="21" name="Group 20"/>
            <p:cNvGrpSpPr/>
            <p:nvPr/>
          </p:nvGrpSpPr>
          <p:grpSpPr>
            <a:xfrm>
              <a:off x="85725" y="1102644"/>
              <a:ext cx="8871239" cy="4764756"/>
              <a:chOff x="85725" y="1102644"/>
              <a:chExt cx="8871239" cy="4764756"/>
            </a:xfrm>
          </p:grpSpPr>
          <p:grpSp>
            <p:nvGrpSpPr>
              <p:cNvPr id="15" name="Group 14"/>
              <p:cNvGrpSpPr/>
              <p:nvPr/>
            </p:nvGrpSpPr>
            <p:grpSpPr>
              <a:xfrm>
                <a:off x="85725" y="1102644"/>
                <a:ext cx="8871239" cy="4078956"/>
                <a:chOff x="85725" y="1102644"/>
                <a:chExt cx="8871239" cy="4078956"/>
              </a:xfrm>
            </p:grpSpPr>
            <p:grpSp>
              <p:nvGrpSpPr>
                <p:cNvPr id="11" name="Group 10"/>
                <p:cNvGrpSpPr/>
                <p:nvPr/>
              </p:nvGrpSpPr>
              <p:grpSpPr>
                <a:xfrm>
                  <a:off x="5486400" y="1262311"/>
                  <a:ext cx="3470564" cy="2416181"/>
                  <a:chOff x="5486400" y="1262311"/>
                  <a:chExt cx="3470564" cy="2416181"/>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33378"/>
                  <a:stretch/>
                </p:blipFill>
                <p:spPr>
                  <a:xfrm>
                    <a:off x="5486400" y="1262311"/>
                    <a:ext cx="1447800" cy="128717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6567" r="1283" b="14648"/>
                  <a:stretch/>
                </p:blipFill>
                <p:spPr>
                  <a:xfrm>
                    <a:off x="5791200" y="2614251"/>
                    <a:ext cx="3165764" cy="1064241"/>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462" t="13903" r="5769"/>
                  <a:stretch/>
                </p:blipFill>
                <p:spPr>
                  <a:xfrm>
                    <a:off x="7059930" y="1577185"/>
                    <a:ext cx="1752600" cy="935092"/>
                  </a:xfrm>
                  <a:prstGeom prst="rect">
                    <a:avLst/>
                  </a:prstGeom>
                </p:spPr>
              </p:pic>
            </p:grpSp>
            <p:grpSp>
              <p:nvGrpSpPr>
                <p:cNvPr id="12" name="Group 11"/>
                <p:cNvGrpSpPr/>
                <p:nvPr/>
              </p:nvGrpSpPr>
              <p:grpSpPr>
                <a:xfrm>
                  <a:off x="85725" y="1102644"/>
                  <a:ext cx="4354256" cy="4078956"/>
                  <a:chOff x="85725" y="1102644"/>
                  <a:chExt cx="4354256" cy="4078956"/>
                </a:xfrm>
              </p:grpSpPr>
              <p:pic>
                <p:nvPicPr>
                  <p:cNvPr id="10" name="Picture 2" descr="R:\Continuous Improvement\Green Belt Projects\40-029 Sand Quality Assurance and Storage\Photos\Opportunity list 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426" r="18369" b="13282"/>
                  <a:stretch/>
                </p:blipFill>
                <p:spPr bwMode="auto">
                  <a:xfrm>
                    <a:off x="1889602" y="3022753"/>
                    <a:ext cx="1234598" cy="215884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725" y="2793232"/>
                    <a:ext cx="1819275" cy="1271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72" t="5192" r="23208" b="5691"/>
                  <a:stretch/>
                </p:blipFill>
                <p:spPr bwMode="auto">
                  <a:xfrm>
                    <a:off x="609600" y="1447800"/>
                    <a:ext cx="1904033" cy="106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02203" y="1102644"/>
                    <a:ext cx="1937778" cy="1259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pic>
            <p:nvPicPr>
              <p:cNvPr id="5127" name="Picture 7"/>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3130"/>
              <a:stretch/>
            </p:blipFill>
            <p:spPr bwMode="auto">
              <a:xfrm>
                <a:off x="3276600" y="4584696"/>
                <a:ext cx="2736336" cy="128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128" name="Picture 8"/>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 r="4570" b="7876"/>
            <a:stretch/>
          </p:blipFill>
          <p:spPr bwMode="auto">
            <a:xfrm>
              <a:off x="5867400" y="3810000"/>
              <a:ext cx="1881187" cy="1177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 name="Picture 2"/>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352801" y="2448275"/>
            <a:ext cx="2327564" cy="2240281"/>
          </a:xfrm>
          <a:prstGeom prst="rect">
            <a:avLst/>
          </a:prstGeom>
          <a:noFill/>
          <a:ln w="9525">
            <a:noFill/>
            <a:miter lim="800000"/>
            <a:headEnd/>
            <a:tailEnd/>
          </a:ln>
        </p:spPr>
      </p:pic>
    </p:spTree>
    <p:extLst>
      <p:ext uri="{BB962C8B-B14F-4D97-AF65-F5344CB8AC3E}">
        <p14:creationId xmlns:p14="http://schemas.microsoft.com/office/powerpoint/2010/main" val="1587416625"/>
      </p:ext>
    </p:extLst>
  </p:cSld>
  <p:clrMapOvr>
    <a:masterClrMapping/>
  </p:clrMapOvr>
  <mc:AlternateContent xmlns:mc="http://schemas.openxmlformats.org/markup-compatibility/2006">
    <mc:Choice xmlns:p14="http://schemas.microsoft.com/office/powerpoint/2010/main" Requires="p14">
      <p:transition p14:dur="10" advClick="0" advTm="18000"/>
    </mc:Choice>
    <mc:Fallback>
      <p:transition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True Cost of Sand</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6241520"/>
              </p:ext>
            </p:extLst>
          </p:nvPr>
        </p:nvGraphicFramePr>
        <p:xfrm>
          <a:off x="457200" y="1600200"/>
          <a:ext cx="8229600" cy="2560320"/>
        </p:xfrm>
        <a:graphic>
          <a:graphicData uri="http://schemas.openxmlformats.org/drawingml/2006/table">
            <a:tbl>
              <a:tblPr firstRow="1" bandRow="1">
                <a:tableStyleId>{5C22544A-7EE6-4342-B048-85BDC9FD1C3A}</a:tableStyleId>
              </a:tblPr>
              <a:tblGrid>
                <a:gridCol w="6614445"/>
                <a:gridCol w="1615155"/>
              </a:tblGrid>
              <a:tr h="640080">
                <a:tc>
                  <a:txBody>
                    <a:bodyPr/>
                    <a:lstStyle/>
                    <a:p>
                      <a:pPr algn="l"/>
                      <a:endParaRPr lang="en-US" sz="2400" dirty="0">
                        <a:solidFill>
                          <a:schemeClr val="bg1"/>
                        </a:solidFill>
                      </a:endParaRPr>
                    </a:p>
                  </a:txBody>
                  <a:tcPr marL="92295" marR="92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2400" dirty="0" smtClean="0">
                          <a:solidFill>
                            <a:schemeClr val="bg1"/>
                          </a:solidFill>
                        </a:rPr>
                        <a:t>Cost / t</a:t>
                      </a:r>
                      <a:endParaRPr lang="en-US" sz="2400" dirty="0">
                        <a:solidFill>
                          <a:schemeClr val="bg1"/>
                        </a:solidFill>
                      </a:endParaRPr>
                    </a:p>
                  </a:txBody>
                  <a:tcPr marL="92295" marR="92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640080">
                <a:tc>
                  <a:txBody>
                    <a:bodyPr/>
                    <a:lstStyle/>
                    <a:p>
                      <a:r>
                        <a:rPr lang="en-US" sz="2400" dirty="0" smtClean="0"/>
                        <a:t>Average tendered cost</a:t>
                      </a:r>
                      <a:r>
                        <a:rPr lang="en-US" sz="2400" baseline="0" dirty="0" smtClean="0"/>
                        <a:t> of sand </a:t>
                      </a:r>
                      <a:r>
                        <a:rPr lang="en-US" sz="1100" dirty="0" smtClean="0"/>
                        <a:t>(2014/15)</a:t>
                      </a:r>
                      <a:r>
                        <a:rPr lang="en-US" sz="1400" dirty="0" smtClean="0"/>
                        <a:t> </a:t>
                      </a:r>
                      <a:endParaRPr lang="en-US" sz="1800" b="1" baseline="30000" dirty="0"/>
                    </a:p>
                  </a:txBody>
                  <a:tcPr marL="92295" marR="92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400" dirty="0" smtClean="0"/>
                        <a:t>$5</a:t>
                      </a:r>
                      <a:endParaRPr lang="en-US" sz="2400" dirty="0"/>
                    </a:p>
                  </a:txBody>
                  <a:tcPr marL="92295" marR="92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0080">
                <a:tc>
                  <a:txBody>
                    <a:bodyPr/>
                    <a:lstStyle/>
                    <a:p>
                      <a:r>
                        <a:rPr lang="en-US" sz="2400" dirty="0" smtClean="0"/>
                        <a:t>Hauling,</a:t>
                      </a:r>
                      <a:r>
                        <a:rPr lang="en-US" sz="2400" baseline="0" dirty="0" smtClean="0"/>
                        <a:t> equipment rental, manipulating, etc.</a:t>
                      </a:r>
                      <a:endParaRPr lang="en-US" sz="2400" dirty="0"/>
                    </a:p>
                  </a:txBody>
                  <a:tcPr marL="92295" marR="92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2400" dirty="0" smtClean="0"/>
                        <a:t>$11</a:t>
                      </a:r>
                      <a:endParaRPr lang="en-US" sz="2400" dirty="0"/>
                    </a:p>
                  </a:txBody>
                  <a:tcPr marL="92295" marR="92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0080">
                <a:tc>
                  <a:txBody>
                    <a:bodyPr/>
                    <a:lstStyle/>
                    <a:p>
                      <a:r>
                        <a:rPr lang="en-US" sz="2800" b="1" dirty="0" smtClean="0"/>
                        <a:t>Total </a:t>
                      </a:r>
                      <a:r>
                        <a:rPr lang="en-US" sz="2400" b="1" dirty="0" smtClean="0"/>
                        <a:t>*</a:t>
                      </a:r>
                      <a:endParaRPr lang="en-US" sz="2800" b="1" baseline="30000" dirty="0"/>
                    </a:p>
                  </a:txBody>
                  <a:tcPr marL="92295" marR="92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r>
                        <a:rPr lang="en-US" sz="2800" b="1" dirty="0" smtClean="0"/>
                        <a:t>$16</a:t>
                      </a:r>
                      <a:endParaRPr lang="en-US" sz="2800" b="1" dirty="0"/>
                    </a:p>
                  </a:txBody>
                  <a:tcPr marL="92295" marR="92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sp>
        <p:nvSpPr>
          <p:cNvPr id="3" name="TextBox 2"/>
          <p:cNvSpPr txBox="1"/>
          <p:nvPr/>
        </p:nvSpPr>
        <p:spPr>
          <a:xfrm>
            <a:off x="457200" y="4230469"/>
            <a:ext cx="8229600" cy="369332"/>
          </a:xfrm>
          <a:prstGeom prst="rect">
            <a:avLst/>
          </a:prstGeom>
          <a:noFill/>
        </p:spPr>
        <p:txBody>
          <a:bodyPr wrap="square" rtlCol="0">
            <a:spAutoFit/>
          </a:bodyPr>
          <a:lstStyle/>
          <a:p>
            <a:r>
              <a:rPr lang="en-US" b="1" dirty="0" smtClean="0"/>
              <a:t>*</a:t>
            </a:r>
            <a:r>
              <a:rPr lang="en-US" dirty="0" smtClean="0"/>
              <a:t> Does not include additional costs for fuel, maintenance, administration, etc.</a:t>
            </a:r>
          </a:p>
        </p:txBody>
      </p:sp>
    </p:spTree>
    <p:extLst>
      <p:ext uri="{BB962C8B-B14F-4D97-AF65-F5344CB8AC3E}">
        <p14:creationId xmlns:p14="http://schemas.microsoft.com/office/powerpoint/2010/main" val="3372529013"/>
      </p:ext>
    </p:extLst>
  </p:cSld>
  <p:clrMapOvr>
    <a:masterClrMapping/>
  </p:clrMapOvr>
  <mc:AlternateContent xmlns:mc="http://schemas.openxmlformats.org/markup-compatibility/2006">
    <mc:Choice xmlns:p14="http://schemas.microsoft.com/office/powerpoint/2010/main" Requires="p14">
      <p:transition p14:dur="10" advClick="0" advTm="18000"/>
    </mc:Choice>
    <mc:Fallback>
      <p:transition advClick="0" advTm="18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Theories to be tested</a:t>
            </a:r>
            <a:endParaRPr lang="en-US" b="1" dirty="0"/>
          </a:p>
        </p:txBody>
      </p:sp>
      <p:sp>
        <p:nvSpPr>
          <p:cNvPr id="3" name="Content Placeholder 2"/>
          <p:cNvSpPr>
            <a:spLocks noGrp="1"/>
          </p:cNvSpPr>
          <p:nvPr>
            <p:ph idx="1"/>
          </p:nvPr>
        </p:nvSpPr>
        <p:spPr>
          <a:xfrm>
            <a:off x="457200" y="1600200"/>
            <a:ext cx="6248400" cy="4525963"/>
          </a:xfrm>
        </p:spPr>
        <p:txBody>
          <a:bodyPr>
            <a:normAutofit/>
          </a:bodyPr>
          <a:lstStyle/>
          <a:p>
            <a:pPr marL="514350" indent="-514350">
              <a:buFont typeface="+mj-lt"/>
              <a:buAutoNum type="arabicPeriod"/>
            </a:pPr>
            <a:r>
              <a:rPr lang="en-US" sz="3600" dirty="0" smtClean="0"/>
              <a:t>Sand covered clumps less</a:t>
            </a:r>
          </a:p>
          <a:p>
            <a:pPr marL="514350" indent="-514350">
              <a:buFont typeface="+mj-lt"/>
              <a:buAutoNum type="arabicPeriod"/>
            </a:pPr>
            <a:endParaRPr lang="en-US" sz="3600" dirty="0" smtClean="0"/>
          </a:p>
          <a:p>
            <a:pPr marL="514350" indent="-514350">
              <a:buFont typeface="+mj-lt"/>
              <a:buAutoNum type="arabicPeriod"/>
            </a:pPr>
            <a:r>
              <a:rPr lang="en-US" sz="3600" dirty="0" smtClean="0"/>
              <a:t>Sand with a moisture content &gt; 6-7% clumps more</a:t>
            </a:r>
          </a:p>
          <a:p>
            <a:pPr marL="514350" indent="-514350">
              <a:buFont typeface="+mj-lt"/>
              <a:buAutoNum type="arabicPeriod"/>
            </a:pPr>
            <a:endParaRPr lang="en-US" sz="3600" dirty="0" smtClean="0"/>
          </a:p>
          <a:p>
            <a:pPr marL="514350" indent="-514350">
              <a:buFont typeface="+mj-lt"/>
              <a:buAutoNum type="arabicPeriod"/>
            </a:pPr>
            <a:r>
              <a:rPr lang="en-US" sz="3600" dirty="0" smtClean="0"/>
              <a:t>Stockpile is the optimal size</a:t>
            </a:r>
          </a:p>
        </p:txBody>
      </p:sp>
      <p:pic>
        <p:nvPicPr>
          <p:cNvPr id="1026" name="Picture 2" descr="Image result for Questions">
            <a:hlinkClick r:id="rId2"/>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49229">
            <a:off x="5925738" y="1419406"/>
            <a:ext cx="2632993" cy="3836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223759"/>
      </p:ext>
    </p:extLst>
  </p:cSld>
  <p:clrMapOvr>
    <a:masterClrMapping/>
  </p:clrMapOvr>
  <mc:AlternateContent xmlns:mc="http://schemas.openxmlformats.org/markup-compatibility/2006">
    <mc:Choice xmlns:p14="http://schemas.microsoft.com/office/powerpoint/2010/main" Requires="p14">
      <p:transition p14:dur="10" advClick="0" advTm="18000"/>
    </mc:Choice>
    <mc:Fallback>
      <p:transition advClick="0" advTm="18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Pilot</a:t>
            </a:r>
            <a:endParaRPr lang="en-US" b="1" dirty="0"/>
          </a:p>
        </p:txBody>
      </p:sp>
      <p:sp>
        <p:nvSpPr>
          <p:cNvPr id="3" name="Content Placeholder 2"/>
          <p:cNvSpPr>
            <a:spLocks noGrp="1"/>
          </p:cNvSpPr>
          <p:nvPr>
            <p:ph idx="1"/>
          </p:nvPr>
        </p:nvSpPr>
        <p:spPr>
          <a:xfrm>
            <a:off x="457200" y="2625198"/>
            <a:ext cx="8229600" cy="1870602"/>
          </a:xfrm>
        </p:spPr>
        <p:txBody>
          <a:bodyPr>
            <a:normAutofit/>
          </a:bodyPr>
          <a:lstStyle/>
          <a:p>
            <a:r>
              <a:rPr lang="en-US" dirty="0" smtClean="0"/>
              <a:t>4 sites</a:t>
            </a:r>
          </a:p>
          <a:p>
            <a:r>
              <a:rPr lang="en-US" dirty="0" smtClean="0"/>
              <a:t>Screened natural pit &amp; crusher winter sand</a:t>
            </a:r>
          </a:p>
          <a:p>
            <a:r>
              <a:rPr lang="en-US" dirty="0" smtClean="0"/>
              <a:t>Weekly inspection and reporting</a:t>
            </a:r>
          </a:p>
          <a:p>
            <a:endParaRPr lang="en-US" dirty="0"/>
          </a:p>
        </p:txBody>
      </p:sp>
      <p:pic>
        <p:nvPicPr>
          <p:cNvPr id="5" name="Picture 2" descr="Image result for Questions">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210855">
            <a:off x="7606963" y="2569019"/>
            <a:ext cx="1322439" cy="19267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6717" r="8987"/>
          <a:stretch/>
        </p:blipFill>
        <p:spPr>
          <a:xfrm>
            <a:off x="76200" y="4495800"/>
            <a:ext cx="2415530" cy="1828800"/>
          </a:xfrm>
          <a:prstGeom prst="rect">
            <a:avLst/>
          </a:prstGeom>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1200" y="4495800"/>
            <a:ext cx="325163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4"/>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515865" y="4495800"/>
            <a:ext cx="3251200" cy="1828800"/>
          </a:xfrm>
          <a:prstGeom prst="rect">
            <a:avLst/>
          </a:prstGeom>
        </p:spPr>
      </p:pic>
      <p:grpSp>
        <p:nvGrpSpPr>
          <p:cNvPr id="11" name="Group 10"/>
          <p:cNvGrpSpPr/>
          <p:nvPr/>
        </p:nvGrpSpPr>
        <p:grpSpPr>
          <a:xfrm>
            <a:off x="1875174" y="582721"/>
            <a:ext cx="6971516" cy="1920240"/>
            <a:chOff x="1875174" y="582721"/>
            <a:chExt cx="6971516" cy="1920240"/>
          </a:xfrm>
        </p:grpSpPr>
        <p:pic>
          <p:nvPicPr>
            <p:cNvPr id="9" name="Content Placeholder 2"/>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val="0"/>
                </a:ext>
              </a:extLst>
            </a:blip>
            <a:srcRect l="11099" b="37404"/>
            <a:stretch/>
          </p:blipFill>
          <p:spPr>
            <a:xfrm>
              <a:off x="5210442" y="582721"/>
              <a:ext cx="3636248" cy="1920240"/>
            </a:xfrm>
            <a:prstGeom prst="rect">
              <a:avLst/>
            </a:prstGeom>
          </p:spPr>
        </p:pic>
        <p:pic>
          <p:nvPicPr>
            <p:cNvPr id="10" name="Picture 9"/>
            <p:cNvPicPr>
              <a:picLocks noChangeAspect="1"/>
            </p:cNvPicPr>
            <p:nvPr/>
          </p:nvPicPr>
          <p:blipFill rotWithShape="1">
            <a:blip r:embed="rId11" cstate="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val="0"/>
                </a:ext>
              </a:extLst>
            </a:blip>
            <a:srcRect b="21911"/>
            <a:stretch/>
          </p:blipFill>
          <p:spPr>
            <a:xfrm>
              <a:off x="1875174" y="582721"/>
              <a:ext cx="3278716" cy="1920240"/>
            </a:xfrm>
            <a:prstGeom prst="rect">
              <a:avLst/>
            </a:prstGeom>
          </p:spPr>
        </p:pic>
      </p:grpSp>
      <p:sp>
        <p:nvSpPr>
          <p:cNvPr id="7" name="Rectangle 6"/>
          <p:cNvSpPr/>
          <p:nvPr/>
        </p:nvSpPr>
        <p:spPr>
          <a:xfrm>
            <a:off x="4691796" y="635828"/>
            <a:ext cx="109940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89582713"/>
      </p:ext>
    </p:extLst>
  </p:cSld>
  <p:clrMapOvr>
    <a:masterClrMapping/>
  </p:clrMapOvr>
  <mc:AlternateContent xmlns:mc="http://schemas.openxmlformats.org/markup-compatibility/2006">
    <mc:Choice xmlns:p14="http://schemas.microsoft.com/office/powerpoint/2010/main" Requires="p14">
      <p:transition p14:dur="10" advClick="0" advTm="18000"/>
    </mc:Choice>
    <mc:Fallback>
      <p:transition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1000"/>
                                        <p:tgtEl>
                                          <p:spTgt spid="11"/>
                                        </p:tgtEl>
                                      </p:cBhvr>
                                    </p:animEffect>
                                  </p:childTnLst>
                                </p:cTn>
                              </p:par>
                            </p:childTnLst>
                          </p:cTn>
                        </p:par>
                        <p:par>
                          <p:cTn id="8" fill="hold">
                            <p:stCondLst>
                              <p:cond delay="1250"/>
                            </p:stCondLst>
                            <p:childTnLst>
                              <p:par>
                                <p:cTn id="9" presetID="47" presetClass="entr" presetSubtype="0" fill="hold" grpId="0" nodeType="afterEffect">
                                  <p:stCondLst>
                                    <p:cond delay="1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3750"/>
                            </p:stCondLst>
                            <p:childTnLst>
                              <p:par>
                                <p:cTn id="15" presetID="47" presetClass="entr" presetSubtype="0" fill="hold" grpId="0" nodeType="afterEffect">
                                  <p:stCondLst>
                                    <p:cond delay="15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6250"/>
                            </p:stCondLst>
                            <p:childTnLst>
                              <p:par>
                                <p:cTn id="21" presetID="47" presetClass="entr" presetSubtype="0" fill="hold" grpId="0" nodeType="afterEffect">
                                  <p:stCondLst>
                                    <p:cond delay="150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2331</TotalTime>
  <Words>517</Words>
  <Application>Microsoft Office PowerPoint</Application>
  <PresentationFormat>On-screen Show (4:3)</PresentationFormat>
  <Paragraphs>108</Paragraphs>
  <Slides>16</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ヒラギノ角ゴ Pro W3</vt:lpstr>
      <vt:lpstr>Office Theme</vt:lpstr>
      <vt:lpstr>Winter Sand Quality Assurance and Storage</vt:lpstr>
      <vt:lpstr>Background</vt:lpstr>
      <vt:lpstr>Winter Sand: 301,000 tonnes / year</vt:lpstr>
      <vt:lpstr>Problem Statement</vt:lpstr>
      <vt:lpstr>Goal</vt:lpstr>
      <vt:lpstr>Lean Six Sigma Methodology</vt:lpstr>
      <vt:lpstr>True Cost of Sand</vt:lpstr>
      <vt:lpstr>Theories to be tested</vt:lpstr>
      <vt:lpstr>Pilot</vt:lpstr>
      <vt:lpstr>Sand covered clumps less?</vt:lpstr>
      <vt:lpstr>Sand with a moisture content &gt; 6-7% clumps more?</vt:lpstr>
      <vt:lpstr>Optimal Stockpile Size</vt:lpstr>
      <vt:lpstr>Full Implementation</vt:lpstr>
      <vt:lpstr>2016/17 Savings</vt:lpstr>
      <vt:lpstr>Benefits</vt:lpstr>
      <vt:lpstr>Feedback</vt:lpstr>
    </vt:vector>
  </TitlesOfParts>
  <Company>GNB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Sand Quality Assurance and Storage</dc:title>
  <dc:creator>Gunter, Caryn   (DTI/MTI)</dc:creator>
  <cp:lastModifiedBy>Larry Fairweather</cp:lastModifiedBy>
  <cp:revision>87</cp:revision>
  <cp:lastPrinted>2017-04-21T16:45:21Z</cp:lastPrinted>
  <dcterms:created xsi:type="dcterms:W3CDTF">2017-04-11T13:08:23Z</dcterms:created>
  <dcterms:modified xsi:type="dcterms:W3CDTF">2017-04-26T21:10:25Z</dcterms:modified>
</cp:coreProperties>
</file>