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charts/chart1.xml" ContentType="application/vnd.openxmlformats-officedocument.drawingml.chart+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9.xml" ContentType="application/vnd.openxmlformats-officedocument.presentationml.notesSlide+xml"/>
  <Override PartName="/ppt/charts/chart3.xml" ContentType="application/vnd.openxmlformats-officedocument.drawingml.chart+xml"/>
  <Override PartName="/ppt/drawings/drawing2.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6" r:id="rId1"/>
  </p:sldMasterIdLst>
  <p:notesMasterIdLst>
    <p:notesMasterId r:id="rId22"/>
  </p:notesMasterIdLst>
  <p:sldIdLst>
    <p:sldId id="256" r:id="rId2"/>
    <p:sldId id="266" r:id="rId3"/>
    <p:sldId id="259" r:id="rId4"/>
    <p:sldId id="268" r:id="rId5"/>
    <p:sldId id="276" r:id="rId6"/>
    <p:sldId id="261" r:id="rId7"/>
    <p:sldId id="269" r:id="rId8"/>
    <p:sldId id="260" r:id="rId9"/>
    <p:sldId id="277" r:id="rId10"/>
    <p:sldId id="262" r:id="rId11"/>
    <p:sldId id="270" r:id="rId12"/>
    <p:sldId id="273" r:id="rId13"/>
    <p:sldId id="271" r:id="rId14"/>
    <p:sldId id="264" r:id="rId15"/>
    <p:sldId id="274" r:id="rId16"/>
    <p:sldId id="263" r:id="rId17"/>
    <p:sldId id="278" r:id="rId18"/>
    <p:sldId id="267" r:id="rId19"/>
    <p:sldId id="265" r:id="rId20"/>
    <p:sldId id="272" r:id="rId21"/>
  </p:sldIdLst>
  <p:sldSz cx="9144000" cy="5143500" type="screen16x9"/>
  <p:notesSz cx="7010400" cy="9296400"/>
  <p:defaultTextStyle>
    <a:defPPr>
      <a:defRPr lang="en-CA"/>
    </a:defPPr>
    <a:lvl1pPr algn="l" rtl="0" eaLnBrk="0" fontAlgn="base" hangingPunct="0">
      <a:spcBef>
        <a:spcPct val="0"/>
      </a:spcBef>
      <a:spcAft>
        <a:spcPct val="0"/>
      </a:spcAft>
      <a:defRPr sz="2400" kern="1200">
        <a:solidFill>
          <a:schemeClr val="tx1"/>
        </a:solidFill>
        <a:latin typeface="Arial" charset="0"/>
        <a:ea typeface="ＭＳ Ｐゴシック" pitchFamily="-128"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28"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28"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28"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28" charset="-128"/>
        <a:cs typeface="+mn-cs"/>
      </a:defRPr>
    </a:lvl5pPr>
    <a:lvl6pPr marL="2286000" algn="l" defTabSz="914400" rtl="0" eaLnBrk="1" latinLnBrk="0" hangingPunct="1">
      <a:defRPr sz="2400" kern="1200">
        <a:solidFill>
          <a:schemeClr val="tx1"/>
        </a:solidFill>
        <a:latin typeface="Arial" charset="0"/>
        <a:ea typeface="ＭＳ Ｐゴシック" pitchFamily="-128" charset="-128"/>
        <a:cs typeface="+mn-cs"/>
      </a:defRPr>
    </a:lvl6pPr>
    <a:lvl7pPr marL="2743200" algn="l" defTabSz="914400" rtl="0" eaLnBrk="1" latinLnBrk="0" hangingPunct="1">
      <a:defRPr sz="2400" kern="1200">
        <a:solidFill>
          <a:schemeClr val="tx1"/>
        </a:solidFill>
        <a:latin typeface="Arial" charset="0"/>
        <a:ea typeface="ＭＳ Ｐゴシック" pitchFamily="-128" charset="-128"/>
        <a:cs typeface="+mn-cs"/>
      </a:defRPr>
    </a:lvl7pPr>
    <a:lvl8pPr marL="3200400" algn="l" defTabSz="914400" rtl="0" eaLnBrk="1" latinLnBrk="0" hangingPunct="1">
      <a:defRPr sz="2400" kern="1200">
        <a:solidFill>
          <a:schemeClr val="tx1"/>
        </a:solidFill>
        <a:latin typeface="Arial" charset="0"/>
        <a:ea typeface="ＭＳ Ｐゴシック" pitchFamily="-128" charset="-128"/>
        <a:cs typeface="+mn-cs"/>
      </a:defRPr>
    </a:lvl8pPr>
    <a:lvl9pPr marL="3657600" algn="l" defTabSz="914400" rtl="0" eaLnBrk="1" latinLnBrk="0" hangingPunct="1">
      <a:defRPr sz="2400" kern="1200">
        <a:solidFill>
          <a:schemeClr val="tx1"/>
        </a:solidFill>
        <a:latin typeface="Arial" charset="0"/>
        <a:ea typeface="ＭＳ Ｐゴシック" pitchFamily="-128"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CC63E"/>
    <a:srgbClr val="EE4035"/>
    <a:srgbClr val="01A6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8" autoAdjust="0"/>
    <p:restoredTop sz="71961" autoAdjust="0"/>
  </p:normalViewPr>
  <p:slideViewPr>
    <p:cSldViewPr>
      <p:cViewPr varScale="1">
        <p:scale>
          <a:sx n="84" d="100"/>
          <a:sy n="84" d="100"/>
        </p:scale>
        <p:origin x="1459"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cpp024\Desktop\!SANITATION%20COST%202012%20TO%20OCT%202016%20DRAFT%20(with%20Nov%2022%20meeting%20edits).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cpp024\Desktop\!SANITATION%20COST%202012%20TO%20OCT%202016%20DRAFT%20(with%20Nov%2022%20meeting%20edi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Loss Time Days City of Moncton 2008</a:t>
            </a:r>
            <a:r>
              <a:rPr lang="en-US" baseline="0"/>
              <a:t> - Present</a:t>
            </a:r>
            <a:endParaRPr lang="en-US"/>
          </a:p>
        </c:rich>
      </c:tx>
      <c:layout/>
      <c:overlay val="0"/>
    </c:title>
    <c:autoTitleDeleted val="0"/>
    <c:view3D>
      <c:rotX val="30"/>
      <c:rotY val="0"/>
      <c:rAngAx val="0"/>
    </c:view3D>
    <c:floor>
      <c:thickness val="0"/>
    </c:floor>
    <c:sideWall>
      <c:thickness val="0"/>
    </c:sideWall>
    <c:backWall>
      <c:thickness val="0"/>
    </c:backWall>
    <c:plotArea>
      <c:layout>
        <c:manualLayout>
          <c:layoutTarget val="inner"/>
          <c:xMode val="edge"/>
          <c:yMode val="edge"/>
          <c:x val="0.2011658842781078"/>
          <c:y val="0.39021584874565096"/>
          <c:w val="0.633514339015945"/>
          <c:h val="0.54393845754745773"/>
        </c:manualLayout>
      </c:layout>
      <c:pie3DChart>
        <c:varyColors val="1"/>
        <c:ser>
          <c:idx val="0"/>
          <c:order val="0"/>
          <c:spPr>
            <a:solidFill>
              <a:srgbClr val="FFFF00"/>
            </a:solidFill>
          </c:spPr>
          <c:dPt>
            <c:idx val="0"/>
            <c:bubble3D val="0"/>
            <c:spPr>
              <a:solidFill>
                <a:srgbClr val="92D050"/>
              </a:solidFill>
            </c:spPr>
          </c:dPt>
          <c:dPt>
            <c:idx val="1"/>
            <c:bubble3D val="0"/>
            <c:spPr>
              <a:solidFill>
                <a:srgbClr val="FF0000"/>
              </a:solidFill>
            </c:spPr>
          </c:dPt>
          <c:dPt>
            <c:idx val="2"/>
            <c:bubble3D val="0"/>
            <c:spPr>
              <a:solidFill>
                <a:srgbClr val="0070C0"/>
              </a:solidFill>
            </c:spPr>
          </c:dPt>
          <c:dLbls>
            <c:spPr>
              <a:noFill/>
              <a:ln>
                <a:noFill/>
              </a:ln>
              <a:effectLst/>
            </c:spPr>
            <c:txPr>
              <a:bodyPr/>
              <a:lstStyle/>
              <a:p>
                <a:pPr>
                  <a:defRPr b="1"/>
                </a:pPr>
                <a:endParaRPr lang="en-US"/>
              </a:p>
            </c:txPr>
            <c:showLegendKey val="0"/>
            <c:showVal val="0"/>
            <c:showCatName val="0"/>
            <c:showSerName val="0"/>
            <c:showPercent val="1"/>
            <c:showBubbleSize val="0"/>
            <c:showLeaderLines val="1"/>
            <c:extLst>
              <c:ext xmlns:c15="http://schemas.microsoft.com/office/drawing/2012/chart" uri="{CE6537A1-D6FC-4f65-9D91-7224C49458BB}">
                <c15:layout/>
              </c:ext>
            </c:extLst>
          </c:dLbls>
          <c:cat>
            <c:strRef>
              <c:f>'Loss Time days'!$A$111:$A$113</c:f>
              <c:strCache>
                <c:ptCount val="3"/>
                <c:pt idx="0">
                  <c:v>Non Sanitation</c:v>
                </c:pt>
                <c:pt idx="1">
                  <c:v>Sanitation Inirect</c:v>
                </c:pt>
                <c:pt idx="2">
                  <c:v>Sanitatinon Direct</c:v>
                </c:pt>
              </c:strCache>
            </c:strRef>
          </c:cat>
          <c:val>
            <c:numRef>
              <c:f>'Loss Time days'!$B$111:$B$113</c:f>
              <c:numCache>
                <c:formatCode>General</c:formatCode>
                <c:ptCount val="3"/>
                <c:pt idx="0">
                  <c:v>1976</c:v>
                </c:pt>
                <c:pt idx="1">
                  <c:v>162</c:v>
                </c:pt>
                <c:pt idx="2">
                  <c:v>649</c:v>
                </c:pt>
              </c:numCache>
            </c:numRef>
          </c:val>
        </c:ser>
        <c:dLbls>
          <c:showLegendKey val="0"/>
          <c:showVal val="0"/>
          <c:showCatName val="0"/>
          <c:showSerName val="0"/>
          <c:showPercent val="0"/>
          <c:showBubbleSize val="0"/>
          <c:showLeaderLines val="1"/>
        </c:dLbls>
      </c:pie3DChart>
      <c:spPr>
        <a:noFill/>
        <a:ln w="25400">
          <a:noFill/>
        </a:ln>
      </c:spPr>
    </c:plotArea>
    <c:legend>
      <c:legendPos val="r"/>
      <c:layout>
        <c:manualLayout>
          <c:xMode val="edge"/>
          <c:yMode val="edge"/>
          <c:x val="0.1796274613013073"/>
          <c:y val="0.25484496124031009"/>
          <c:w val="0.64529474743351489"/>
          <c:h val="8.4302325581395332E-2"/>
        </c:manualLayout>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643681102362205"/>
          <c:y val="2.7777777777777776E-2"/>
        </c:manualLayout>
      </c:layout>
      <c:overlay val="0"/>
      <c:txPr>
        <a:bodyPr/>
        <a:lstStyle/>
        <a:p>
          <a:pPr>
            <a:defRPr u="sng"/>
          </a:pPr>
          <a:endParaRPr lang="en-US"/>
        </a:p>
      </c:txPr>
    </c:title>
    <c:autoTitleDeleted val="0"/>
    <c:plotArea>
      <c:layout>
        <c:manualLayout>
          <c:layoutTarget val="inner"/>
          <c:xMode val="edge"/>
          <c:yMode val="edge"/>
          <c:x val="0.11272462817147857"/>
          <c:y val="0.18554425488480605"/>
          <c:w val="0.63801027996500437"/>
          <c:h val="0.6327117964421114"/>
        </c:manualLayout>
      </c:layout>
      <c:lineChart>
        <c:grouping val="standard"/>
        <c:varyColors val="0"/>
        <c:ser>
          <c:idx val="0"/>
          <c:order val="0"/>
          <c:tx>
            <c:strRef>
              <c:f>'Summary (review)'!$B$37</c:f>
              <c:strCache>
                <c:ptCount val="1"/>
                <c:pt idx="0">
                  <c:v>Cost Per Household</c:v>
                </c:pt>
              </c:strCache>
            </c:strRef>
          </c:tx>
          <c:marker>
            <c:symbol val="x"/>
            <c:size val="5"/>
            <c:spPr>
              <a:solidFill>
                <a:srgbClr val="FF0000"/>
              </a:solidFill>
            </c:spPr>
          </c:marker>
          <c:cat>
            <c:strRef>
              <c:f>'Summary (review)'!$A$38:$A$43</c:f>
              <c:strCache>
                <c:ptCount val="6"/>
                <c:pt idx="0">
                  <c:v>Status Quo</c:v>
                </c:pt>
                <c:pt idx="1">
                  <c:v>Option 1</c:v>
                </c:pt>
                <c:pt idx="2">
                  <c:v>Option 2</c:v>
                </c:pt>
                <c:pt idx="3">
                  <c:v>Option 2A</c:v>
                </c:pt>
                <c:pt idx="4">
                  <c:v>Option 3</c:v>
                </c:pt>
                <c:pt idx="5">
                  <c:v>Option 4</c:v>
                </c:pt>
              </c:strCache>
            </c:strRef>
          </c:cat>
          <c:val>
            <c:numRef>
              <c:f>'Summary (review)'!$B$38:$B$43</c:f>
              <c:numCache>
                <c:formatCode>0.00</c:formatCode>
                <c:ptCount val="6"/>
                <c:pt idx="0">
                  <c:v>60.784153117363587</c:v>
                </c:pt>
                <c:pt idx="1">
                  <c:v>59.800193854008803</c:v>
                </c:pt>
                <c:pt idx="2">
                  <c:v>64.866663936328521</c:v>
                </c:pt>
                <c:pt idx="3">
                  <c:v>58.842679865901395</c:v>
                </c:pt>
                <c:pt idx="4">
                  <c:v>60.252447065569072</c:v>
                </c:pt>
                <c:pt idx="5">
                  <c:v>77.422833817968367</c:v>
                </c:pt>
              </c:numCache>
            </c:numRef>
          </c:val>
          <c:smooth val="0"/>
        </c:ser>
        <c:dLbls>
          <c:showLegendKey val="0"/>
          <c:showVal val="0"/>
          <c:showCatName val="0"/>
          <c:showSerName val="0"/>
          <c:showPercent val="0"/>
          <c:showBubbleSize val="0"/>
        </c:dLbls>
        <c:marker val="1"/>
        <c:smooth val="0"/>
        <c:axId val="228938064"/>
        <c:axId val="228938456"/>
      </c:lineChart>
      <c:catAx>
        <c:axId val="228938064"/>
        <c:scaling>
          <c:orientation val="minMax"/>
        </c:scaling>
        <c:delete val="0"/>
        <c:axPos val="b"/>
        <c:numFmt formatCode="General" sourceLinked="0"/>
        <c:majorTickMark val="out"/>
        <c:minorTickMark val="none"/>
        <c:tickLblPos val="nextTo"/>
        <c:txPr>
          <a:bodyPr rot="-5400000" vert="horz" anchor="ctr" anchorCtr="1"/>
          <a:lstStyle/>
          <a:p>
            <a:pPr>
              <a:defRPr/>
            </a:pPr>
            <a:endParaRPr lang="en-US"/>
          </a:p>
        </c:txPr>
        <c:crossAx val="228938456"/>
        <c:crosses val="autoZero"/>
        <c:auto val="1"/>
        <c:lblAlgn val="ctr"/>
        <c:lblOffset val="100"/>
        <c:noMultiLvlLbl val="0"/>
      </c:catAx>
      <c:valAx>
        <c:axId val="228938456"/>
        <c:scaling>
          <c:orientation val="minMax"/>
          <c:max val="80"/>
          <c:min val="50"/>
        </c:scaling>
        <c:delete val="0"/>
        <c:axPos val="l"/>
        <c:majorGridlines/>
        <c:numFmt formatCode="&quot;$&quot;#,##0.00" sourceLinked="0"/>
        <c:majorTickMark val="out"/>
        <c:minorTickMark val="none"/>
        <c:tickLblPos val="nextTo"/>
        <c:crossAx val="228938064"/>
        <c:crosses val="autoZero"/>
        <c:crossBetween val="between"/>
      </c:valAx>
    </c:plotArea>
    <c:legend>
      <c:legendPos val="r"/>
      <c:layout/>
      <c:overlay val="0"/>
    </c:legend>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643681102362205"/>
          <c:y val="2.7777777777777776E-2"/>
        </c:manualLayout>
      </c:layout>
      <c:overlay val="0"/>
      <c:txPr>
        <a:bodyPr/>
        <a:lstStyle/>
        <a:p>
          <a:pPr>
            <a:defRPr u="sng"/>
          </a:pPr>
          <a:endParaRPr lang="en-US"/>
        </a:p>
      </c:txPr>
    </c:title>
    <c:autoTitleDeleted val="0"/>
    <c:plotArea>
      <c:layout>
        <c:manualLayout>
          <c:layoutTarget val="inner"/>
          <c:xMode val="edge"/>
          <c:yMode val="edge"/>
          <c:x val="0.11272462817147857"/>
          <c:y val="0.18554425488480605"/>
          <c:w val="0.63801027996500437"/>
          <c:h val="0.6327117964421114"/>
        </c:manualLayout>
      </c:layout>
      <c:lineChart>
        <c:grouping val="standard"/>
        <c:varyColors val="0"/>
        <c:ser>
          <c:idx val="0"/>
          <c:order val="0"/>
          <c:tx>
            <c:strRef>
              <c:f>'Summary (review)'!$B$37</c:f>
              <c:strCache>
                <c:ptCount val="1"/>
                <c:pt idx="0">
                  <c:v>Cost Per Household</c:v>
                </c:pt>
              </c:strCache>
            </c:strRef>
          </c:tx>
          <c:marker>
            <c:symbol val="x"/>
            <c:size val="5"/>
            <c:spPr>
              <a:solidFill>
                <a:srgbClr val="FF0000"/>
              </a:solidFill>
            </c:spPr>
          </c:marker>
          <c:cat>
            <c:strRef>
              <c:f>'Summary (review)'!$A$38:$A$43</c:f>
              <c:strCache>
                <c:ptCount val="6"/>
                <c:pt idx="0">
                  <c:v>Status Quo</c:v>
                </c:pt>
                <c:pt idx="1">
                  <c:v>Option 1</c:v>
                </c:pt>
                <c:pt idx="2">
                  <c:v>Option 2</c:v>
                </c:pt>
                <c:pt idx="3">
                  <c:v>Option 2A</c:v>
                </c:pt>
                <c:pt idx="4">
                  <c:v>Option 3</c:v>
                </c:pt>
                <c:pt idx="5">
                  <c:v>Option 4</c:v>
                </c:pt>
              </c:strCache>
            </c:strRef>
          </c:cat>
          <c:val>
            <c:numRef>
              <c:f>'Summary (review)'!$B$38:$B$43</c:f>
              <c:numCache>
                <c:formatCode>0.00</c:formatCode>
                <c:ptCount val="6"/>
                <c:pt idx="0">
                  <c:v>60.784153117363587</c:v>
                </c:pt>
                <c:pt idx="1">
                  <c:v>59.800193854008803</c:v>
                </c:pt>
                <c:pt idx="2">
                  <c:v>64.866663936328521</c:v>
                </c:pt>
                <c:pt idx="3">
                  <c:v>58.842679865901395</c:v>
                </c:pt>
                <c:pt idx="4">
                  <c:v>60.252447065569072</c:v>
                </c:pt>
                <c:pt idx="5">
                  <c:v>77.422833817968367</c:v>
                </c:pt>
              </c:numCache>
            </c:numRef>
          </c:val>
          <c:smooth val="0"/>
        </c:ser>
        <c:dLbls>
          <c:showLegendKey val="0"/>
          <c:showVal val="0"/>
          <c:showCatName val="0"/>
          <c:showSerName val="0"/>
          <c:showPercent val="0"/>
          <c:showBubbleSize val="0"/>
        </c:dLbls>
        <c:marker val="1"/>
        <c:smooth val="0"/>
        <c:axId val="228939240"/>
        <c:axId val="228939632"/>
      </c:lineChart>
      <c:catAx>
        <c:axId val="228939240"/>
        <c:scaling>
          <c:orientation val="minMax"/>
        </c:scaling>
        <c:delete val="0"/>
        <c:axPos val="b"/>
        <c:numFmt formatCode="General" sourceLinked="0"/>
        <c:majorTickMark val="out"/>
        <c:minorTickMark val="none"/>
        <c:tickLblPos val="nextTo"/>
        <c:txPr>
          <a:bodyPr rot="-5400000" vert="horz" anchor="ctr" anchorCtr="1"/>
          <a:lstStyle/>
          <a:p>
            <a:pPr>
              <a:defRPr/>
            </a:pPr>
            <a:endParaRPr lang="en-US"/>
          </a:p>
        </c:txPr>
        <c:crossAx val="228939632"/>
        <c:crosses val="autoZero"/>
        <c:auto val="1"/>
        <c:lblAlgn val="ctr"/>
        <c:lblOffset val="100"/>
        <c:noMultiLvlLbl val="0"/>
      </c:catAx>
      <c:valAx>
        <c:axId val="228939632"/>
        <c:scaling>
          <c:orientation val="minMax"/>
          <c:max val="80"/>
          <c:min val="50"/>
        </c:scaling>
        <c:delete val="0"/>
        <c:axPos val="l"/>
        <c:majorGridlines/>
        <c:numFmt formatCode="&quot;$&quot;#,##0.00" sourceLinked="0"/>
        <c:majorTickMark val="out"/>
        <c:minorTickMark val="none"/>
        <c:tickLblPos val="nextTo"/>
        <c:crossAx val="228939240"/>
        <c:crosses val="autoZero"/>
        <c:crossBetween val="between"/>
      </c:valAx>
    </c:plotArea>
    <c:legend>
      <c:legendPos val="r"/>
      <c:layout/>
      <c:overlay val="0"/>
    </c:legend>
    <c:plotVisOnly val="1"/>
    <c:dispBlanksAs val="gap"/>
    <c:showDLblsOverMax val="0"/>
  </c:chart>
  <c:externalData r:id="rId1">
    <c:autoUpdate val="0"/>
  </c:externalData>
  <c:userShapes r:id="rId2"/>
</c:chartSpace>
</file>

<file path=ppt/diagrams/_rels/data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image" Target="../media/image5.jpeg"/></Relationships>
</file>

<file path=ppt/diagrams/_rels/data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image" Target="../media/image5.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image" Target="../media/image5.jpeg"/></Relationships>
</file>

<file path=ppt/diagrams/_rels/drawing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E25B84-E8D8-493F-9FE0-6E5B2779D43D}" type="doc">
      <dgm:prSet loTypeId="urn:microsoft.com/office/officeart/2005/8/layout/hList7" loCatId="list" qsTypeId="urn:microsoft.com/office/officeart/2005/8/quickstyle/simple1" qsCatId="simple" csTypeId="urn:microsoft.com/office/officeart/2005/8/colors/accent1_2" csCatId="accent1" phldr="1"/>
      <dgm:spPr/>
    </dgm:pt>
    <dgm:pt modelId="{4A002F87-C4F3-4397-80BE-E06795C14F97}">
      <dgm:prSet phldrT="[Text]"/>
      <dgm:spPr>
        <a:solidFill>
          <a:schemeClr val="accent1">
            <a:lumMod val="50000"/>
          </a:schemeClr>
        </a:solidFill>
      </dgm:spPr>
      <dgm:t>
        <a:bodyPr/>
        <a:lstStyle/>
        <a:p>
          <a:r>
            <a:rPr lang="en-CA" b="1" dirty="0" smtClean="0">
              <a:solidFill>
                <a:schemeClr val="tx1"/>
              </a:solidFill>
            </a:rPr>
            <a:t>Lost Time</a:t>
          </a:r>
          <a:endParaRPr lang="en-CA" b="1" dirty="0">
            <a:solidFill>
              <a:schemeClr val="tx1"/>
            </a:solidFill>
          </a:endParaRPr>
        </a:p>
      </dgm:t>
    </dgm:pt>
    <dgm:pt modelId="{6735A2E9-2DE8-4ECA-811D-2BD58278029F}" type="parTrans" cxnId="{5FACCBE3-77D7-41FD-AF1A-5D1A3EEA031E}">
      <dgm:prSet/>
      <dgm:spPr/>
      <dgm:t>
        <a:bodyPr/>
        <a:lstStyle/>
        <a:p>
          <a:endParaRPr lang="en-CA"/>
        </a:p>
      </dgm:t>
    </dgm:pt>
    <dgm:pt modelId="{5172E4DC-B650-4798-B2CA-44350E22B20C}" type="sibTrans" cxnId="{5FACCBE3-77D7-41FD-AF1A-5D1A3EEA031E}">
      <dgm:prSet/>
      <dgm:spPr/>
      <dgm:t>
        <a:bodyPr/>
        <a:lstStyle/>
        <a:p>
          <a:endParaRPr lang="en-CA"/>
        </a:p>
      </dgm:t>
    </dgm:pt>
    <dgm:pt modelId="{E065CC8F-E3F8-4E77-B85F-D7D4099E313B}">
      <dgm:prSet phldrT="[Text]"/>
      <dgm:spPr>
        <a:solidFill>
          <a:schemeClr val="accent1">
            <a:lumMod val="50000"/>
          </a:schemeClr>
        </a:solidFill>
      </dgm:spPr>
      <dgm:t>
        <a:bodyPr/>
        <a:lstStyle/>
        <a:p>
          <a:r>
            <a:rPr lang="en-CA" b="1" dirty="0" smtClean="0">
              <a:solidFill>
                <a:schemeClr val="tx1"/>
              </a:solidFill>
            </a:rPr>
            <a:t>Worker Quality</a:t>
          </a:r>
          <a:endParaRPr lang="en-CA" b="1" dirty="0">
            <a:solidFill>
              <a:schemeClr val="tx1"/>
            </a:solidFill>
          </a:endParaRPr>
        </a:p>
      </dgm:t>
    </dgm:pt>
    <dgm:pt modelId="{E6FD5521-1AD7-4691-8073-1806871CBB83}" type="parTrans" cxnId="{3ABEA807-EE60-4246-9EF2-33A5DB796AE8}">
      <dgm:prSet/>
      <dgm:spPr/>
      <dgm:t>
        <a:bodyPr/>
        <a:lstStyle/>
        <a:p>
          <a:endParaRPr lang="en-CA"/>
        </a:p>
      </dgm:t>
    </dgm:pt>
    <dgm:pt modelId="{A98D87DF-E83D-4BC7-946A-A2EA411681F1}" type="sibTrans" cxnId="{3ABEA807-EE60-4246-9EF2-33A5DB796AE8}">
      <dgm:prSet/>
      <dgm:spPr/>
      <dgm:t>
        <a:bodyPr/>
        <a:lstStyle/>
        <a:p>
          <a:endParaRPr lang="en-CA"/>
        </a:p>
      </dgm:t>
    </dgm:pt>
    <dgm:pt modelId="{B47FA6C1-A322-48F6-BAC4-23AE0329E18D}">
      <dgm:prSet phldrT="[Text]"/>
      <dgm:spPr>
        <a:solidFill>
          <a:schemeClr val="accent1">
            <a:lumMod val="50000"/>
          </a:schemeClr>
        </a:solidFill>
      </dgm:spPr>
      <dgm:t>
        <a:bodyPr/>
        <a:lstStyle/>
        <a:p>
          <a:r>
            <a:rPr lang="en-CA" b="1" dirty="0" smtClean="0">
              <a:solidFill>
                <a:schemeClr val="tx1"/>
              </a:solidFill>
            </a:rPr>
            <a:t>Workers’ Comp $</a:t>
          </a:r>
          <a:endParaRPr lang="en-CA" b="1" dirty="0">
            <a:solidFill>
              <a:schemeClr val="tx1"/>
            </a:solidFill>
          </a:endParaRPr>
        </a:p>
      </dgm:t>
    </dgm:pt>
    <dgm:pt modelId="{88276CAD-6C0E-44F5-9364-95ECCC9E92B5}" type="parTrans" cxnId="{3ADE369A-CF64-4840-B452-8980EB22F8CC}">
      <dgm:prSet/>
      <dgm:spPr/>
      <dgm:t>
        <a:bodyPr/>
        <a:lstStyle/>
        <a:p>
          <a:endParaRPr lang="en-CA"/>
        </a:p>
      </dgm:t>
    </dgm:pt>
    <dgm:pt modelId="{E7B45C81-D2E7-4F44-9C5F-254D33CF6710}" type="sibTrans" cxnId="{3ADE369A-CF64-4840-B452-8980EB22F8CC}">
      <dgm:prSet/>
      <dgm:spPr/>
      <dgm:t>
        <a:bodyPr/>
        <a:lstStyle/>
        <a:p>
          <a:endParaRPr lang="en-CA"/>
        </a:p>
      </dgm:t>
    </dgm:pt>
    <dgm:pt modelId="{916BA6E6-6772-4BD8-9860-3716035A8227}" type="pres">
      <dgm:prSet presAssocID="{76E25B84-E8D8-493F-9FE0-6E5B2779D43D}" presName="Name0" presStyleCnt="0">
        <dgm:presLayoutVars>
          <dgm:dir/>
          <dgm:resizeHandles val="exact"/>
        </dgm:presLayoutVars>
      </dgm:prSet>
      <dgm:spPr/>
    </dgm:pt>
    <dgm:pt modelId="{D2D0DA72-8834-4227-8E1D-1077C7A5CDD2}" type="pres">
      <dgm:prSet presAssocID="{76E25B84-E8D8-493F-9FE0-6E5B2779D43D}" presName="fgShape" presStyleLbl="fgShp" presStyleIdx="0" presStyleCnt="1"/>
      <dgm:spPr>
        <a:solidFill>
          <a:schemeClr val="tx1"/>
        </a:solidFill>
      </dgm:spPr>
    </dgm:pt>
    <dgm:pt modelId="{5549F097-B34F-4317-ABF6-0D1F79C92E27}" type="pres">
      <dgm:prSet presAssocID="{76E25B84-E8D8-493F-9FE0-6E5B2779D43D}" presName="linComp" presStyleCnt="0"/>
      <dgm:spPr/>
    </dgm:pt>
    <dgm:pt modelId="{0F505F27-286B-453A-9EF0-346FBCB89739}" type="pres">
      <dgm:prSet presAssocID="{4A002F87-C4F3-4397-80BE-E06795C14F97}" presName="compNode" presStyleCnt="0"/>
      <dgm:spPr/>
    </dgm:pt>
    <dgm:pt modelId="{A6932035-F1BE-4281-A089-A8787D865526}" type="pres">
      <dgm:prSet presAssocID="{4A002F87-C4F3-4397-80BE-E06795C14F97}" presName="bkgdShape" presStyleLbl="node1" presStyleIdx="0" presStyleCnt="3"/>
      <dgm:spPr/>
      <dgm:t>
        <a:bodyPr/>
        <a:lstStyle/>
        <a:p>
          <a:endParaRPr lang="en-CA"/>
        </a:p>
      </dgm:t>
    </dgm:pt>
    <dgm:pt modelId="{B9DF12A8-EE20-4510-A9B9-6C5CFDDAFE85}" type="pres">
      <dgm:prSet presAssocID="{4A002F87-C4F3-4397-80BE-E06795C14F97}" presName="nodeTx" presStyleLbl="node1" presStyleIdx="0" presStyleCnt="3">
        <dgm:presLayoutVars>
          <dgm:bulletEnabled val="1"/>
        </dgm:presLayoutVars>
      </dgm:prSet>
      <dgm:spPr/>
      <dgm:t>
        <a:bodyPr/>
        <a:lstStyle/>
        <a:p>
          <a:endParaRPr lang="en-CA"/>
        </a:p>
      </dgm:t>
    </dgm:pt>
    <dgm:pt modelId="{B5B5F9EA-04B5-44F4-A4F3-8F2D39BFB73F}" type="pres">
      <dgm:prSet presAssocID="{4A002F87-C4F3-4397-80BE-E06795C14F97}" presName="invisiNode" presStyleLbl="node1" presStyleIdx="0" presStyleCnt="3"/>
      <dgm:spPr/>
    </dgm:pt>
    <dgm:pt modelId="{953CD7A9-8043-4221-AFDB-0D2D0462E3CB}" type="pres">
      <dgm:prSet presAssocID="{4A002F87-C4F3-4397-80BE-E06795C14F97}" presName="imagNode" presStyleLbl="fgImgPlace1" presStyleIdx="0" presStyleCnt="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30000" r="-30000"/>
          </a:stretch>
        </a:blipFill>
      </dgm:spPr>
    </dgm:pt>
    <dgm:pt modelId="{C51DFBDC-F81D-4DED-95A4-0DCAAAA074A2}" type="pres">
      <dgm:prSet presAssocID="{5172E4DC-B650-4798-B2CA-44350E22B20C}" presName="sibTrans" presStyleLbl="sibTrans2D1" presStyleIdx="0" presStyleCnt="0"/>
      <dgm:spPr/>
      <dgm:t>
        <a:bodyPr/>
        <a:lstStyle/>
        <a:p>
          <a:endParaRPr lang="en-CA"/>
        </a:p>
      </dgm:t>
    </dgm:pt>
    <dgm:pt modelId="{5CBFEB4D-BF77-43C7-BC54-6498B1FD04D6}" type="pres">
      <dgm:prSet presAssocID="{E065CC8F-E3F8-4E77-B85F-D7D4099E313B}" presName="compNode" presStyleCnt="0"/>
      <dgm:spPr/>
    </dgm:pt>
    <dgm:pt modelId="{7C2A9DD8-97F9-405F-AD3A-65A09F8699ED}" type="pres">
      <dgm:prSet presAssocID="{E065CC8F-E3F8-4E77-B85F-D7D4099E313B}" presName="bkgdShape" presStyleLbl="node1" presStyleIdx="1" presStyleCnt="3"/>
      <dgm:spPr/>
      <dgm:t>
        <a:bodyPr/>
        <a:lstStyle/>
        <a:p>
          <a:endParaRPr lang="en-CA"/>
        </a:p>
      </dgm:t>
    </dgm:pt>
    <dgm:pt modelId="{E1F8432D-4C52-46BA-9849-A0474EF44D19}" type="pres">
      <dgm:prSet presAssocID="{E065CC8F-E3F8-4E77-B85F-D7D4099E313B}" presName="nodeTx" presStyleLbl="node1" presStyleIdx="1" presStyleCnt="3">
        <dgm:presLayoutVars>
          <dgm:bulletEnabled val="1"/>
        </dgm:presLayoutVars>
      </dgm:prSet>
      <dgm:spPr/>
      <dgm:t>
        <a:bodyPr/>
        <a:lstStyle/>
        <a:p>
          <a:endParaRPr lang="en-CA"/>
        </a:p>
      </dgm:t>
    </dgm:pt>
    <dgm:pt modelId="{1E18175E-DDF8-4D37-BC24-2B5A520C50B4}" type="pres">
      <dgm:prSet presAssocID="{E065CC8F-E3F8-4E77-B85F-D7D4099E313B}" presName="invisiNode" presStyleLbl="node1" presStyleIdx="1" presStyleCnt="3"/>
      <dgm:spPr/>
    </dgm:pt>
    <dgm:pt modelId="{C39EA4F5-8424-4C5A-9E5A-EB0AC782B8DA}" type="pres">
      <dgm:prSet presAssocID="{E065CC8F-E3F8-4E77-B85F-D7D4099E313B}" presName="imagNode" presStyleLbl="fgImgPlace1" presStyleIdx="1" presStyleCnt="3"/>
      <dgm:spPr>
        <a:blipFill rotWithShape="1">
          <a:blip xmlns:r="http://schemas.openxmlformats.org/officeDocument/2006/relationships" r:embed="rId2"/>
          <a:stretch>
            <a:fillRect/>
          </a:stretch>
        </a:blipFill>
      </dgm:spPr>
    </dgm:pt>
    <dgm:pt modelId="{CEC5810B-1D8F-433A-98C6-69129C33E323}" type="pres">
      <dgm:prSet presAssocID="{A98D87DF-E83D-4BC7-946A-A2EA411681F1}" presName="sibTrans" presStyleLbl="sibTrans2D1" presStyleIdx="0" presStyleCnt="0"/>
      <dgm:spPr/>
      <dgm:t>
        <a:bodyPr/>
        <a:lstStyle/>
        <a:p>
          <a:endParaRPr lang="en-CA"/>
        </a:p>
      </dgm:t>
    </dgm:pt>
    <dgm:pt modelId="{DCBE0EE8-A8BB-4795-B2DD-BE1707E102AD}" type="pres">
      <dgm:prSet presAssocID="{B47FA6C1-A322-48F6-BAC4-23AE0329E18D}" presName="compNode" presStyleCnt="0"/>
      <dgm:spPr/>
    </dgm:pt>
    <dgm:pt modelId="{723D5D9E-4FB9-43F9-A186-B0FC59917162}" type="pres">
      <dgm:prSet presAssocID="{B47FA6C1-A322-48F6-BAC4-23AE0329E18D}" presName="bkgdShape" presStyleLbl="node1" presStyleIdx="2" presStyleCnt="3" custLinFactX="89352" custLinFactNeighborX="100000" custLinFactNeighborY="21078"/>
      <dgm:spPr/>
      <dgm:t>
        <a:bodyPr/>
        <a:lstStyle/>
        <a:p>
          <a:endParaRPr lang="en-CA"/>
        </a:p>
      </dgm:t>
    </dgm:pt>
    <dgm:pt modelId="{BC83572C-DE9D-4A8D-80DD-7391B06405AC}" type="pres">
      <dgm:prSet presAssocID="{B47FA6C1-A322-48F6-BAC4-23AE0329E18D}" presName="nodeTx" presStyleLbl="node1" presStyleIdx="2" presStyleCnt="3">
        <dgm:presLayoutVars>
          <dgm:bulletEnabled val="1"/>
        </dgm:presLayoutVars>
      </dgm:prSet>
      <dgm:spPr/>
      <dgm:t>
        <a:bodyPr/>
        <a:lstStyle/>
        <a:p>
          <a:endParaRPr lang="en-CA"/>
        </a:p>
      </dgm:t>
    </dgm:pt>
    <dgm:pt modelId="{2EC7828C-81F9-40F4-9F05-C556EAC71BAE}" type="pres">
      <dgm:prSet presAssocID="{B47FA6C1-A322-48F6-BAC4-23AE0329E18D}" presName="invisiNode" presStyleLbl="node1" presStyleIdx="2" presStyleCnt="3"/>
      <dgm:spPr/>
    </dgm:pt>
    <dgm:pt modelId="{8ED8F95D-B371-4399-8042-A910D9CE8F3E}" type="pres">
      <dgm:prSet presAssocID="{B47FA6C1-A322-48F6-BAC4-23AE0329E18D}" presName="imagNode" presStyleLbl="fgImgPlace1" presStyleIdx="2" presStyleCnt="3"/>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25000" r="-25000"/>
          </a:stretch>
        </a:blipFill>
      </dgm:spPr>
    </dgm:pt>
  </dgm:ptLst>
  <dgm:cxnLst>
    <dgm:cxn modelId="{AD1EA35C-0672-455C-B4DC-983F8C846930}" type="presOf" srcId="{E065CC8F-E3F8-4E77-B85F-D7D4099E313B}" destId="{E1F8432D-4C52-46BA-9849-A0474EF44D19}" srcOrd="1" destOrd="0" presId="urn:microsoft.com/office/officeart/2005/8/layout/hList7"/>
    <dgm:cxn modelId="{5FACCBE3-77D7-41FD-AF1A-5D1A3EEA031E}" srcId="{76E25B84-E8D8-493F-9FE0-6E5B2779D43D}" destId="{4A002F87-C4F3-4397-80BE-E06795C14F97}" srcOrd="0" destOrd="0" parTransId="{6735A2E9-2DE8-4ECA-811D-2BD58278029F}" sibTransId="{5172E4DC-B650-4798-B2CA-44350E22B20C}"/>
    <dgm:cxn modelId="{3ABEA807-EE60-4246-9EF2-33A5DB796AE8}" srcId="{76E25B84-E8D8-493F-9FE0-6E5B2779D43D}" destId="{E065CC8F-E3F8-4E77-B85F-D7D4099E313B}" srcOrd="1" destOrd="0" parTransId="{E6FD5521-1AD7-4691-8073-1806871CBB83}" sibTransId="{A98D87DF-E83D-4BC7-946A-A2EA411681F1}"/>
    <dgm:cxn modelId="{285FA26C-BC79-4F72-9606-CE0D697122BA}" type="presOf" srcId="{E065CC8F-E3F8-4E77-B85F-D7D4099E313B}" destId="{7C2A9DD8-97F9-405F-AD3A-65A09F8699ED}" srcOrd="0" destOrd="0" presId="urn:microsoft.com/office/officeart/2005/8/layout/hList7"/>
    <dgm:cxn modelId="{8BEE91FB-B9AE-49EC-89F5-03C915C466A7}" type="presOf" srcId="{A98D87DF-E83D-4BC7-946A-A2EA411681F1}" destId="{CEC5810B-1D8F-433A-98C6-69129C33E323}" srcOrd="0" destOrd="0" presId="urn:microsoft.com/office/officeart/2005/8/layout/hList7"/>
    <dgm:cxn modelId="{6610A294-32C9-496C-8CD8-F1F10421EC93}" type="presOf" srcId="{B47FA6C1-A322-48F6-BAC4-23AE0329E18D}" destId="{723D5D9E-4FB9-43F9-A186-B0FC59917162}" srcOrd="0" destOrd="0" presId="urn:microsoft.com/office/officeart/2005/8/layout/hList7"/>
    <dgm:cxn modelId="{7E4529BF-F4E0-4415-9194-FB7969208807}" type="presOf" srcId="{4A002F87-C4F3-4397-80BE-E06795C14F97}" destId="{A6932035-F1BE-4281-A089-A8787D865526}" srcOrd="0" destOrd="0" presId="urn:microsoft.com/office/officeart/2005/8/layout/hList7"/>
    <dgm:cxn modelId="{8A9C80F3-5918-4AE7-ADFD-14B552B70C8E}" type="presOf" srcId="{5172E4DC-B650-4798-B2CA-44350E22B20C}" destId="{C51DFBDC-F81D-4DED-95A4-0DCAAAA074A2}" srcOrd="0" destOrd="0" presId="urn:microsoft.com/office/officeart/2005/8/layout/hList7"/>
    <dgm:cxn modelId="{52BC0723-14CD-44D7-B199-973168FC47B8}" type="presOf" srcId="{B47FA6C1-A322-48F6-BAC4-23AE0329E18D}" destId="{BC83572C-DE9D-4A8D-80DD-7391B06405AC}" srcOrd="1" destOrd="0" presId="urn:microsoft.com/office/officeart/2005/8/layout/hList7"/>
    <dgm:cxn modelId="{F94CB56B-0C2A-45AB-9C9D-6096AEF90A1B}" type="presOf" srcId="{4A002F87-C4F3-4397-80BE-E06795C14F97}" destId="{B9DF12A8-EE20-4510-A9B9-6C5CFDDAFE85}" srcOrd="1" destOrd="0" presId="urn:microsoft.com/office/officeart/2005/8/layout/hList7"/>
    <dgm:cxn modelId="{3ADE369A-CF64-4840-B452-8980EB22F8CC}" srcId="{76E25B84-E8D8-493F-9FE0-6E5B2779D43D}" destId="{B47FA6C1-A322-48F6-BAC4-23AE0329E18D}" srcOrd="2" destOrd="0" parTransId="{88276CAD-6C0E-44F5-9364-95ECCC9E92B5}" sibTransId="{E7B45C81-D2E7-4F44-9C5F-254D33CF6710}"/>
    <dgm:cxn modelId="{3EA6A270-687D-4BE7-9624-7449C91B423F}" type="presOf" srcId="{76E25B84-E8D8-493F-9FE0-6E5B2779D43D}" destId="{916BA6E6-6772-4BD8-9860-3716035A8227}" srcOrd="0" destOrd="0" presId="urn:microsoft.com/office/officeart/2005/8/layout/hList7"/>
    <dgm:cxn modelId="{E3DCB832-A397-4AAA-8A8D-D162BEA99AEB}" type="presParOf" srcId="{916BA6E6-6772-4BD8-9860-3716035A8227}" destId="{D2D0DA72-8834-4227-8E1D-1077C7A5CDD2}" srcOrd="0" destOrd="0" presId="urn:microsoft.com/office/officeart/2005/8/layout/hList7"/>
    <dgm:cxn modelId="{27102E41-D2AB-4D75-8A0A-B85D94A3D8B5}" type="presParOf" srcId="{916BA6E6-6772-4BD8-9860-3716035A8227}" destId="{5549F097-B34F-4317-ABF6-0D1F79C92E27}" srcOrd="1" destOrd="0" presId="urn:microsoft.com/office/officeart/2005/8/layout/hList7"/>
    <dgm:cxn modelId="{643CDCF8-0A2C-4A2E-8E9F-F4C23D22AEEE}" type="presParOf" srcId="{5549F097-B34F-4317-ABF6-0D1F79C92E27}" destId="{0F505F27-286B-453A-9EF0-346FBCB89739}" srcOrd="0" destOrd="0" presId="urn:microsoft.com/office/officeart/2005/8/layout/hList7"/>
    <dgm:cxn modelId="{BDA59132-E089-4285-A510-FB764276DF65}" type="presParOf" srcId="{0F505F27-286B-453A-9EF0-346FBCB89739}" destId="{A6932035-F1BE-4281-A089-A8787D865526}" srcOrd="0" destOrd="0" presId="urn:microsoft.com/office/officeart/2005/8/layout/hList7"/>
    <dgm:cxn modelId="{0A756399-7ED3-4434-B1FD-8217FFC1FF99}" type="presParOf" srcId="{0F505F27-286B-453A-9EF0-346FBCB89739}" destId="{B9DF12A8-EE20-4510-A9B9-6C5CFDDAFE85}" srcOrd="1" destOrd="0" presId="urn:microsoft.com/office/officeart/2005/8/layout/hList7"/>
    <dgm:cxn modelId="{FE1BED9F-B47E-4849-885C-6D7CFB25E8AD}" type="presParOf" srcId="{0F505F27-286B-453A-9EF0-346FBCB89739}" destId="{B5B5F9EA-04B5-44F4-A4F3-8F2D39BFB73F}" srcOrd="2" destOrd="0" presId="urn:microsoft.com/office/officeart/2005/8/layout/hList7"/>
    <dgm:cxn modelId="{0DCC8C4F-BC70-47D1-8D8A-9618DBE7A1E8}" type="presParOf" srcId="{0F505F27-286B-453A-9EF0-346FBCB89739}" destId="{953CD7A9-8043-4221-AFDB-0D2D0462E3CB}" srcOrd="3" destOrd="0" presId="urn:microsoft.com/office/officeart/2005/8/layout/hList7"/>
    <dgm:cxn modelId="{ED17C2B5-3893-4CC6-A41C-CA69C70A24DC}" type="presParOf" srcId="{5549F097-B34F-4317-ABF6-0D1F79C92E27}" destId="{C51DFBDC-F81D-4DED-95A4-0DCAAAA074A2}" srcOrd="1" destOrd="0" presId="urn:microsoft.com/office/officeart/2005/8/layout/hList7"/>
    <dgm:cxn modelId="{ECF3C709-FA01-4B1A-BFD5-F78F504DAC5A}" type="presParOf" srcId="{5549F097-B34F-4317-ABF6-0D1F79C92E27}" destId="{5CBFEB4D-BF77-43C7-BC54-6498B1FD04D6}" srcOrd="2" destOrd="0" presId="urn:microsoft.com/office/officeart/2005/8/layout/hList7"/>
    <dgm:cxn modelId="{CCAAC812-799F-47F0-8CD3-5E45A263F16C}" type="presParOf" srcId="{5CBFEB4D-BF77-43C7-BC54-6498B1FD04D6}" destId="{7C2A9DD8-97F9-405F-AD3A-65A09F8699ED}" srcOrd="0" destOrd="0" presId="urn:microsoft.com/office/officeart/2005/8/layout/hList7"/>
    <dgm:cxn modelId="{42533EC1-167B-4177-83FE-A922A1E8D045}" type="presParOf" srcId="{5CBFEB4D-BF77-43C7-BC54-6498B1FD04D6}" destId="{E1F8432D-4C52-46BA-9849-A0474EF44D19}" srcOrd="1" destOrd="0" presId="urn:microsoft.com/office/officeart/2005/8/layout/hList7"/>
    <dgm:cxn modelId="{E31F7F93-FE9B-403B-AC1A-1CFAC91CC25E}" type="presParOf" srcId="{5CBFEB4D-BF77-43C7-BC54-6498B1FD04D6}" destId="{1E18175E-DDF8-4D37-BC24-2B5A520C50B4}" srcOrd="2" destOrd="0" presId="urn:microsoft.com/office/officeart/2005/8/layout/hList7"/>
    <dgm:cxn modelId="{48AA3AA3-8DEC-4FEA-B64D-2A5F461FCBB8}" type="presParOf" srcId="{5CBFEB4D-BF77-43C7-BC54-6498B1FD04D6}" destId="{C39EA4F5-8424-4C5A-9E5A-EB0AC782B8DA}" srcOrd="3" destOrd="0" presId="urn:microsoft.com/office/officeart/2005/8/layout/hList7"/>
    <dgm:cxn modelId="{ACABD44C-3962-443F-B258-C25AC5A465C7}" type="presParOf" srcId="{5549F097-B34F-4317-ABF6-0D1F79C92E27}" destId="{CEC5810B-1D8F-433A-98C6-69129C33E323}" srcOrd="3" destOrd="0" presId="urn:microsoft.com/office/officeart/2005/8/layout/hList7"/>
    <dgm:cxn modelId="{86AA4D53-A50D-4F07-B698-4266F0AB3EB0}" type="presParOf" srcId="{5549F097-B34F-4317-ABF6-0D1F79C92E27}" destId="{DCBE0EE8-A8BB-4795-B2DD-BE1707E102AD}" srcOrd="4" destOrd="0" presId="urn:microsoft.com/office/officeart/2005/8/layout/hList7"/>
    <dgm:cxn modelId="{B3CC2CC4-B8AC-4786-AB9D-F79718B836E0}" type="presParOf" srcId="{DCBE0EE8-A8BB-4795-B2DD-BE1707E102AD}" destId="{723D5D9E-4FB9-43F9-A186-B0FC59917162}" srcOrd="0" destOrd="0" presId="urn:microsoft.com/office/officeart/2005/8/layout/hList7"/>
    <dgm:cxn modelId="{5FB36916-94F5-4982-B36F-01F617B5F906}" type="presParOf" srcId="{DCBE0EE8-A8BB-4795-B2DD-BE1707E102AD}" destId="{BC83572C-DE9D-4A8D-80DD-7391B06405AC}" srcOrd="1" destOrd="0" presId="urn:microsoft.com/office/officeart/2005/8/layout/hList7"/>
    <dgm:cxn modelId="{1CC21738-6C35-46C8-B16E-DB1FEDC76EFF}" type="presParOf" srcId="{DCBE0EE8-A8BB-4795-B2DD-BE1707E102AD}" destId="{2EC7828C-81F9-40F4-9F05-C556EAC71BAE}" srcOrd="2" destOrd="0" presId="urn:microsoft.com/office/officeart/2005/8/layout/hList7"/>
    <dgm:cxn modelId="{C99118E0-6E00-4A1A-9D6A-B9C97BB97568}" type="presParOf" srcId="{DCBE0EE8-A8BB-4795-B2DD-BE1707E102AD}" destId="{8ED8F95D-B371-4399-8042-A910D9CE8F3E}"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E25B84-E8D8-493F-9FE0-6E5B2779D43D}" type="doc">
      <dgm:prSet loTypeId="urn:microsoft.com/office/officeart/2005/8/layout/hList7" loCatId="list" qsTypeId="urn:microsoft.com/office/officeart/2005/8/quickstyle/simple1" qsCatId="simple" csTypeId="urn:microsoft.com/office/officeart/2005/8/colors/accent1_2" csCatId="accent1" phldr="1"/>
      <dgm:spPr/>
    </dgm:pt>
    <dgm:pt modelId="{4A002F87-C4F3-4397-80BE-E06795C14F97}">
      <dgm:prSet phldrT="[Text]"/>
      <dgm:spPr/>
      <dgm:t>
        <a:bodyPr/>
        <a:lstStyle/>
        <a:p>
          <a:r>
            <a:rPr lang="en-CA" dirty="0" smtClean="0"/>
            <a:t>Lost Time</a:t>
          </a:r>
          <a:endParaRPr lang="en-CA" dirty="0"/>
        </a:p>
      </dgm:t>
    </dgm:pt>
    <dgm:pt modelId="{6735A2E9-2DE8-4ECA-811D-2BD58278029F}" type="parTrans" cxnId="{5FACCBE3-77D7-41FD-AF1A-5D1A3EEA031E}">
      <dgm:prSet/>
      <dgm:spPr/>
      <dgm:t>
        <a:bodyPr/>
        <a:lstStyle/>
        <a:p>
          <a:endParaRPr lang="en-CA"/>
        </a:p>
      </dgm:t>
    </dgm:pt>
    <dgm:pt modelId="{5172E4DC-B650-4798-B2CA-44350E22B20C}" type="sibTrans" cxnId="{5FACCBE3-77D7-41FD-AF1A-5D1A3EEA031E}">
      <dgm:prSet/>
      <dgm:spPr/>
      <dgm:t>
        <a:bodyPr/>
        <a:lstStyle/>
        <a:p>
          <a:endParaRPr lang="en-CA"/>
        </a:p>
      </dgm:t>
    </dgm:pt>
    <dgm:pt modelId="{E065CC8F-E3F8-4E77-B85F-D7D4099E313B}">
      <dgm:prSet phldrT="[Text]"/>
      <dgm:spPr/>
      <dgm:t>
        <a:bodyPr/>
        <a:lstStyle/>
        <a:p>
          <a:r>
            <a:rPr lang="en-CA" dirty="0" smtClean="0"/>
            <a:t>Worker Quality</a:t>
          </a:r>
          <a:endParaRPr lang="en-CA" dirty="0"/>
        </a:p>
      </dgm:t>
    </dgm:pt>
    <dgm:pt modelId="{E6FD5521-1AD7-4691-8073-1806871CBB83}" type="parTrans" cxnId="{3ABEA807-EE60-4246-9EF2-33A5DB796AE8}">
      <dgm:prSet/>
      <dgm:spPr/>
      <dgm:t>
        <a:bodyPr/>
        <a:lstStyle/>
        <a:p>
          <a:endParaRPr lang="en-CA"/>
        </a:p>
      </dgm:t>
    </dgm:pt>
    <dgm:pt modelId="{A98D87DF-E83D-4BC7-946A-A2EA411681F1}" type="sibTrans" cxnId="{3ABEA807-EE60-4246-9EF2-33A5DB796AE8}">
      <dgm:prSet/>
      <dgm:spPr/>
      <dgm:t>
        <a:bodyPr/>
        <a:lstStyle/>
        <a:p>
          <a:endParaRPr lang="en-CA"/>
        </a:p>
      </dgm:t>
    </dgm:pt>
    <dgm:pt modelId="{B47FA6C1-A322-48F6-BAC4-23AE0329E18D}">
      <dgm:prSet phldrT="[Text]"/>
      <dgm:spPr/>
      <dgm:t>
        <a:bodyPr/>
        <a:lstStyle/>
        <a:p>
          <a:r>
            <a:rPr lang="en-CA" dirty="0" smtClean="0"/>
            <a:t>Workers’ Comp $</a:t>
          </a:r>
          <a:endParaRPr lang="en-CA" dirty="0"/>
        </a:p>
      </dgm:t>
    </dgm:pt>
    <dgm:pt modelId="{88276CAD-6C0E-44F5-9364-95ECCC9E92B5}" type="parTrans" cxnId="{3ADE369A-CF64-4840-B452-8980EB22F8CC}">
      <dgm:prSet/>
      <dgm:spPr/>
      <dgm:t>
        <a:bodyPr/>
        <a:lstStyle/>
        <a:p>
          <a:endParaRPr lang="en-CA"/>
        </a:p>
      </dgm:t>
    </dgm:pt>
    <dgm:pt modelId="{E7B45C81-D2E7-4F44-9C5F-254D33CF6710}" type="sibTrans" cxnId="{3ADE369A-CF64-4840-B452-8980EB22F8CC}">
      <dgm:prSet/>
      <dgm:spPr/>
      <dgm:t>
        <a:bodyPr/>
        <a:lstStyle/>
        <a:p>
          <a:endParaRPr lang="en-CA"/>
        </a:p>
      </dgm:t>
    </dgm:pt>
    <dgm:pt modelId="{916BA6E6-6772-4BD8-9860-3716035A8227}" type="pres">
      <dgm:prSet presAssocID="{76E25B84-E8D8-493F-9FE0-6E5B2779D43D}" presName="Name0" presStyleCnt="0">
        <dgm:presLayoutVars>
          <dgm:dir/>
          <dgm:resizeHandles val="exact"/>
        </dgm:presLayoutVars>
      </dgm:prSet>
      <dgm:spPr/>
    </dgm:pt>
    <dgm:pt modelId="{D2D0DA72-8834-4227-8E1D-1077C7A5CDD2}" type="pres">
      <dgm:prSet presAssocID="{76E25B84-E8D8-493F-9FE0-6E5B2779D43D}" presName="fgShape" presStyleLbl="fgShp" presStyleIdx="0" presStyleCnt="1"/>
      <dgm:spPr/>
    </dgm:pt>
    <dgm:pt modelId="{5549F097-B34F-4317-ABF6-0D1F79C92E27}" type="pres">
      <dgm:prSet presAssocID="{76E25B84-E8D8-493F-9FE0-6E5B2779D43D}" presName="linComp" presStyleCnt="0"/>
      <dgm:spPr/>
    </dgm:pt>
    <dgm:pt modelId="{0F505F27-286B-453A-9EF0-346FBCB89739}" type="pres">
      <dgm:prSet presAssocID="{4A002F87-C4F3-4397-80BE-E06795C14F97}" presName="compNode" presStyleCnt="0"/>
      <dgm:spPr/>
    </dgm:pt>
    <dgm:pt modelId="{A6932035-F1BE-4281-A089-A8787D865526}" type="pres">
      <dgm:prSet presAssocID="{4A002F87-C4F3-4397-80BE-E06795C14F97}" presName="bkgdShape" presStyleLbl="node1" presStyleIdx="0" presStyleCnt="3"/>
      <dgm:spPr/>
      <dgm:t>
        <a:bodyPr/>
        <a:lstStyle/>
        <a:p>
          <a:endParaRPr lang="en-CA"/>
        </a:p>
      </dgm:t>
    </dgm:pt>
    <dgm:pt modelId="{B9DF12A8-EE20-4510-A9B9-6C5CFDDAFE85}" type="pres">
      <dgm:prSet presAssocID="{4A002F87-C4F3-4397-80BE-E06795C14F97}" presName="nodeTx" presStyleLbl="node1" presStyleIdx="0" presStyleCnt="3">
        <dgm:presLayoutVars>
          <dgm:bulletEnabled val="1"/>
        </dgm:presLayoutVars>
      </dgm:prSet>
      <dgm:spPr/>
      <dgm:t>
        <a:bodyPr/>
        <a:lstStyle/>
        <a:p>
          <a:endParaRPr lang="en-CA"/>
        </a:p>
      </dgm:t>
    </dgm:pt>
    <dgm:pt modelId="{B5B5F9EA-04B5-44F4-A4F3-8F2D39BFB73F}" type="pres">
      <dgm:prSet presAssocID="{4A002F87-C4F3-4397-80BE-E06795C14F97}" presName="invisiNode" presStyleLbl="node1" presStyleIdx="0" presStyleCnt="3"/>
      <dgm:spPr/>
    </dgm:pt>
    <dgm:pt modelId="{953CD7A9-8043-4221-AFDB-0D2D0462E3CB}" type="pres">
      <dgm:prSet presAssocID="{4A002F87-C4F3-4397-80BE-E06795C14F97}" presName="imagNode" presStyleLbl="fgImgPlace1" presStyleIdx="0" presStyleCnt="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30000" r="-30000"/>
          </a:stretch>
        </a:blipFill>
      </dgm:spPr>
    </dgm:pt>
    <dgm:pt modelId="{C51DFBDC-F81D-4DED-95A4-0DCAAAA074A2}" type="pres">
      <dgm:prSet presAssocID="{5172E4DC-B650-4798-B2CA-44350E22B20C}" presName="sibTrans" presStyleLbl="sibTrans2D1" presStyleIdx="0" presStyleCnt="0"/>
      <dgm:spPr/>
      <dgm:t>
        <a:bodyPr/>
        <a:lstStyle/>
        <a:p>
          <a:endParaRPr lang="en-CA"/>
        </a:p>
      </dgm:t>
    </dgm:pt>
    <dgm:pt modelId="{5CBFEB4D-BF77-43C7-BC54-6498B1FD04D6}" type="pres">
      <dgm:prSet presAssocID="{E065CC8F-E3F8-4E77-B85F-D7D4099E313B}" presName="compNode" presStyleCnt="0"/>
      <dgm:spPr/>
    </dgm:pt>
    <dgm:pt modelId="{7C2A9DD8-97F9-405F-AD3A-65A09F8699ED}" type="pres">
      <dgm:prSet presAssocID="{E065CC8F-E3F8-4E77-B85F-D7D4099E313B}" presName="bkgdShape" presStyleLbl="node1" presStyleIdx="1" presStyleCnt="3"/>
      <dgm:spPr/>
      <dgm:t>
        <a:bodyPr/>
        <a:lstStyle/>
        <a:p>
          <a:endParaRPr lang="en-CA"/>
        </a:p>
      </dgm:t>
    </dgm:pt>
    <dgm:pt modelId="{E1F8432D-4C52-46BA-9849-A0474EF44D19}" type="pres">
      <dgm:prSet presAssocID="{E065CC8F-E3F8-4E77-B85F-D7D4099E313B}" presName="nodeTx" presStyleLbl="node1" presStyleIdx="1" presStyleCnt="3">
        <dgm:presLayoutVars>
          <dgm:bulletEnabled val="1"/>
        </dgm:presLayoutVars>
      </dgm:prSet>
      <dgm:spPr/>
      <dgm:t>
        <a:bodyPr/>
        <a:lstStyle/>
        <a:p>
          <a:endParaRPr lang="en-CA"/>
        </a:p>
      </dgm:t>
    </dgm:pt>
    <dgm:pt modelId="{1E18175E-DDF8-4D37-BC24-2B5A520C50B4}" type="pres">
      <dgm:prSet presAssocID="{E065CC8F-E3F8-4E77-B85F-D7D4099E313B}" presName="invisiNode" presStyleLbl="node1" presStyleIdx="1" presStyleCnt="3"/>
      <dgm:spPr/>
    </dgm:pt>
    <dgm:pt modelId="{C39EA4F5-8424-4C5A-9E5A-EB0AC782B8DA}" type="pres">
      <dgm:prSet presAssocID="{E065CC8F-E3F8-4E77-B85F-D7D4099E313B}" presName="imagNode" presStyleLbl="fgImgPlace1" presStyleIdx="1" presStyleCnt="3"/>
      <dgm:spPr>
        <a:blipFill rotWithShape="1">
          <a:blip xmlns:r="http://schemas.openxmlformats.org/officeDocument/2006/relationships" r:embed="rId2"/>
          <a:stretch>
            <a:fillRect/>
          </a:stretch>
        </a:blipFill>
      </dgm:spPr>
    </dgm:pt>
    <dgm:pt modelId="{CEC5810B-1D8F-433A-98C6-69129C33E323}" type="pres">
      <dgm:prSet presAssocID="{A98D87DF-E83D-4BC7-946A-A2EA411681F1}" presName="sibTrans" presStyleLbl="sibTrans2D1" presStyleIdx="0" presStyleCnt="0"/>
      <dgm:spPr/>
      <dgm:t>
        <a:bodyPr/>
        <a:lstStyle/>
        <a:p>
          <a:endParaRPr lang="en-CA"/>
        </a:p>
      </dgm:t>
    </dgm:pt>
    <dgm:pt modelId="{DCBE0EE8-A8BB-4795-B2DD-BE1707E102AD}" type="pres">
      <dgm:prSet presAssocID="{B47FA6C1-A322-48F6-BAC4-23AE0329E18D}" presName="compNode" presStyleCnt="0"/>
      <dgm:spPr/>
    </dgm:pt>
    <dgm:pt modelId="{723D5D9E-4FB9-43F9-A186-B0FC59917162}" type="pres">
      <dgm:prSet presAssocID="{B47FA6C1-A322-48F6-BAC4-23AE0329E18D}" presName="bkgdShape" presStyleLbl="node1" presStyleIdx="2" presStyleCnt="3" custLinFactX="89352" custLinFactNeighborX="100000" custLinFactNeighborY="21078"/>
      <dgm:spPr/>
      <dgm:t>
        <a:bodyPr/>
        <a:lstStyle/>
        <a:p>
          <a:endParaRPr lang="en-CA"/>
        </a:p>
      </dgm:t>
    </dgm:pt>
    <dgm:pt modelId="{BC83572C-DE9D-4A8D-80DD-7391B06405AC}" type="pres">
      <dgm:prSet presAssocID="{B47FA6C1-A322-48F6-BAC4-23AE0329E18D}" presName="nodeTx" presStyleLbl="node1" presStyleIdx="2" presStyleCnt="3">
        <dgm:presLayoutVars>
          <dgm:bulletEnabled val="1"/>
        </dgm:presLayoutVars>
      </dgm:prSet>
      <dgm:spPr/>
      <dgm:t>
        <a:bodyPr/>
        <a:lstStyle/>
        <a:p>
          <a:endParaRPr lang="en-CA"/>
        </a:p>
      </dgm:t>
    </dgm:pt>
    <dgm:pt modelId="{2EC7828C-81F9-40F4-9F05-C556EAC71BAE}" type="pres">
      <dgm:prSet presAssocID="{B47FA6C1-A322-48F6-BAC4-23AE0329E18D}" presName="invisiNode" presStyleLbl="node1" presStyleIdx="2" presStyleCnt="3"/>
      <dgm:spPr/>
    </dgm:pt>
    <dgm:pt modelId="{8ED8F95D-B371-4399-8042-A910D9CE8F3E}" type="pres">
      <dgm:prSet presAssocID="{B47FA6C1-A322-48F6-BAC4-23AE0329E18D}" presName="imagNode" presStyleLbl="fgImgPlace1" presStyleIdx="2" presStyleCnt="3"/>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25000" r="-25000"/>
          </a:stretch>
        </a:blipFill>
      </dgm:spPr>
    </dgm:pt>
  </dgm:ptLst>
  <dgm:cxnLst>
    <dgm:cxn modelId="{E722208E-1B3C-4E84-9FA5-E2E9544AA032}" type="presOf" srcId="{B47FA6C1-A322-48F6-BAC4-23AE0329E18D}" destId="{BC83572C-DE9D-4A8D-80DD-7391B06405AC}" srcOrd="1" destOrd="0" presId="urn:microsoft.com/office/officeart/2005/8/layout/hList7"/>
    <dgm:cxn modelId="{5FACCBE3-77D7-41FD-AF1A-5D1A3EEA031E}" srcId="{76E25B84-E8D8-493F-9FE0-6E5B2779D43D}" destId="{4A002F87-C4F3-4397-80BE-E06795C14F97}" srcOrd="0" destOrd="0" parTransId="{6735A2E9-2DE8-4ECA-811D-2BD58278029F}" sibTransId="{5172E4DC-B650-4798-B2CA-44350E22B20C}"/>
    <dgm:cxn modelId="{3ABEA807-EE60-4246-9EF2-33A5DB796AE8}" srcId="{76E25B84-E8D8-493F-9FE0-6E5B2779D43D}" destId="{E065CC8F-E3F8-4E77-B85F-D7D4099E313B}" srcOrd="1" destOrd="0" parTransId="{E6FD5521-1AD7-4691-8073-1806871CBB83}" sibTransId="{A98D87DF-E83D-4BC7-946A-A2EA411681F1}"/>
    <dgm:cxn modelId="{99B1A5FF-D1CC-42F7-A742-DEB0F0F27989}" type="presOf" srcId="{A98D87DF-E83D-4BC7-946A-A2EA411681F1}" destId="{CEC5810B-1D8F-433A-98C6-69129C33E323}" srcOrd="0" destOrd="0" presId="urn:microsoft.com/office/officeart/2005/8/layout/hList7"/>
    <dgm:cxn modelId="{801D105C-F37C-4117-BAFA-23C6F57DAEB3}" type="presOf" srcId="{4A002F87-C4F3-4397-80BE-E06795C14F97}" destId="{A6932035-F1BE-4281-A089-A8787D865526}" srcOrd="0" destOrd="0" presId="urn:microsoft.com/office/officeart/2005/8/layout/hList7"/>
    <dgm:cxn modelId="{D154B82C-E05D-4857-B728-B5F59625F2A7}" type="presOf" srcId="{E065CC8F-E3F8-4E77-B85F-D7D4099E313B}" destId="{7C2A9DD8-97F9-405F-AD3A-65A09F8699ED}" srcOrd="0" destOrd="0" presId="urn:microsoft.com/office/officeart/2005/8/layout/hList7"/>
    <dgm:cxn modelId="{01AF1CF4-508C-4882-9EEE-2C88CE0E347A}" type="presOf" srcId="{4A002F87-C4F3-4397-80BE-E06795C14F97}" destId="{B9DF12A8-EE20-4510-A9B9-6C5CFDDAFE85}" srcOrd="1" destOrd="0" presId="urn:microsoft.com/office/officeart/2005/8/layout/hList7"/>
    <dgm:cxn modelId="{436EF4EA-F613-4D89-8419-CF9651B99A92}" type="presOf" srcId="{B47FA6C1-A322-48F6-BAC4-23AE0329E18D}" destId="{723D5D9E-4FB9-43F9-A186-B0FC59917162}" srcOrd="0" destOrd="0" presId="urn:microsoft.com/office/officeart/2005/8/layout/hList7"/>
    <dgm:cxn modelId="{8523E352-B375-4C15-93E5-22BB55EC2A1E}" type="presOf" srcId="{5172E4DC-B650-4798-B2CA-44350E22B20C}" destId="{C51DFBDC-F81D-4DED-95A4-0DCAAAA074A2}" srcOrd="0" destOrd="0" presId="urn:microsoft.com/office/officeart/2005/8/layout/hList7"/>
    <dgm:cxn modelId="{A6380F8E-7198-417E-9866-34739BD60694}" type="presOf" srcId="{76E25B84-E8D8-493F-9FE0-6E5B2779D43D}" destId="{916BA6E6-6772-4BD8-9860-3716035A8227}" srcOrd="0" destOrd="0" presId="urn:microsoft.com/office/officeart/2005/8/layout/hList7"/>
    <dgm:cxn modelId="{3ADE369A-CF64-4840-B452-8980EB22F8CC}" srcId="{76E25B84-E8D8-493F-9FE0-6E5B2779D43D}" destId="{B47FA6C1-A322-48F6-BAC4-23AE0329E18D}" srcOrd="2" destOrd="0" parTransId="{88276CAD-6C0E-44F5-9364-95ECCC9E92B5}" sibTransId="{E7B45C81-D2E7-4F44-9C5F-254D33CF6710}"/>
    <dgm:cxn modelId="{F77B8F5B-28DD-4F31-82D4-D4EE8E597088}" type="presOf" srcId="{E065CC8F-E3F8-4E77-B85F-D7D4099E313B}" destId="{E1F8432D-4C52-46BA-9849-A0474EF44D19}" srcOrd="1" destOrd="0" presId="urn:microsoft.com/office/officeart/2005/8/layout/hList7"/>
    <dgm:cxn modelId="{7386BF44-6DF3-4E50-BC4A-05DAAE6C06EB}" type="presParOf" srcId="{916BA6E6-6772-4BD8-9860-3716035A8227}" destId="{D2D0DA72-8834-4227-8E1D-1077C7A5CDD2}" srcOrd="0" destOrd="0" presId="urn:microsoft.com/office/officeart/2005/8/layout/hList7"/>
    <dgm:cxn modelId="{27492216-6907-4A34-9031-C459CB8D82DE}" type="presParOf" srcId="{916BA6E6-6772-4BD8-9860-3716035A8227}" destId="{5549F097-B34F-4317-ABF6-0D1F79C92E27}" srcOrd="1" destOrd="0" presId="urn:microsoft.com/office/officeart/2005/8/layout/hList7"/>
    <dgm:cxn modelId="{A32D5C69-8A87-4EF5-9927-2946812DB7E1}" type="presParOf" srcId="{5549F097-B34F-4317-ABF6-0D1F79C92E27}" destId="{0F505F27-286B-453A-9EF0-346FBCB89739}" srcOrd="0" destOrd="0" presId="urn:microsoft.com/office/officeart/2005/8/layout/hList7"/>
    <dgm:cxn modelId="{6E86ABDC-00A3-4557-92BC-E36E54DB4C09}" type="presParOf" srcId="{0F505F27-286B-453A-9EF0-346FBCB89739}" destId="{A6932035-F1BE-4281-A089-A8787D865526}" srcOrd="0" destOrd="0" presId="urn:microsoft.com/office/officeart/2005/8/layout/hList7"/>
    <dgm:cxn modelId="{8838503F-8E91-4A03-BE0A-512CFECC338B}" type="presParOf" srcId="{0F505F27-286B-453A-9EF0-346FBCB89739}" destId="{B9DF12A8-EE20-4510-A9B9-6C5CFDDAFE85}" srcOrd="1" destOrd="0" presId="urn:microsoft.com/office/officeart/2005/8/layout/hList7"/>
    <dgm:cxn modelId="{37CA5810-6F11-4E19-8502-BF7FD932D848}" type="presParOf" srcId="{0F505F27-286B-453A-9EF0-346FBCB89739}" destId="{B5B5F9EA-04B5-44F4-A4F3-8F2D39BFB73F}" srcOrd="2" destOrd="0" presId="urn:microsoft.com/office/officeart/2005/8/layout/hList7"/>
    <dgm:cxn modelId="{32B5FC38-567B-47D5-A11C-58B066C9AD6A}" type="presParOf" srcId="{0F505F27-286B-453A-9EF0-346FBCB89739}" destId="{953CD7A9-8043-4221-AFDB-0D2D0462E3CB}" srcOrd="3" destOrd="0" presId="urn:microsoft.com/office/officeart/2005/8/layout/hList7"/>
    <dgm:cxn modelId="{93ECDC5D-3CF2-4155-A48E-9CC4704E050D}" type="presParOf" srcId="{5549F097-B34F-4317-ABF6-0D1F79C92E27}" destId="{C51DFBDC-F81D-4DED-95A4-0DCAAAA074A2}" srcOrd="1" destOrd="0" presId="urn:microsoft.com/office/officeart/2005/8/layout/hList7"/>
    <dgm:cxn modelId="{816EADE8-85BB-4204-BA5B-AE0263D35FF7}" type="presParOf" srcId="{5549F097-B34F-4317-ABF6-0D1F79C92E27}" destId="{5CBFEB4D-BF77-43C7-BC54-6498B1FD04D6}" srcOrd="2" destOrd="0" presId="urn:microsoft.com/office/officeart/2005/8/layout/hList7"/>
    <dgm:cxn modelId="{5B8C3DF3-8028-4A4D-9372-82472ACEA3F2}" type="presParOf" srcId="{5CBFEB4D-BF77-43C7-BC54-6498B1FD04D6}" destId="{7C2A9DD8-97F9-405F-AD3A-65A09F8699ED}" srcOrd="0" destOrd="0" presId="urn:microsoft.com/office/officeart/2005/8/layout/hList7"/>
    <dgm:cxn modelId="{2A47D9E1-2A8C-4DA6-93ED-03C744C7F907}" type="presParOf" srcId="{5CBFEB4D-BF77-43C7-BC54-6498B1FD04D6}" destId="{E1F8432D-4C52-46BA-9849-A0474EF44D19}" srcOrd="1" destOrd="0" presId="urn:microsoft.com/office/officeart/2005/8/layout/hList7"/>
    <dgm:cxn modelId="{A2D422D3-04B8-4159-A3D8-408106E1AF88}" type="presParOf" srcId="{5CBFEB4D-BF77-43C7-BC54-6498B1FD04D6}" destId="{1E18175E-DDF8-4D37-BC24-2B5A520C50B4}" srcOrd="2" destOrd="0" presId="urn:microsoft.com/office/officeart/2005/8/layout/hList7"/>
    <dgm:cxn modelId="{1E1221AB-29CC-4CFF-9DE5-FE2544AD480C}" type="presParOf" srcId="{5CBFEB4D-BF77-43C7-BC54-6498B1FD04D6}" destId="{C39EA4F5-8424-4C5A-9E5A-EB0AC782B8DA}" srcOrd="3" destOrd="0" presId="urn:microsoft.com/office/officeart/2005/8/layout/hList7"/>
    <dgm:cxn modelId="{2200282D-05DC-4006-ABD2-F2BBD8119413}" type="presParOf" srcId="{5549F097-B34F-4317-ABF6-0D1F79C92E27}" destId="{CEC5810B-1D8F-433A-98C6-69129C33E323}" srcOrd="3" destOrd="0" presId="urn:microsoft.com/office/officeart/2005/8/layout/hList7"/>
    <dgm:cxn modelId="{464D09F9-C0A8-4EFF-BFF3-07A9E072ADAC}" type="presParOf" srcId="{5549F097-B34F-4317-ABF6-0D1F79C92E27}" destId="{DCBE0EE8-A8BB-4795-B2DD-BE1707E102AD}" srcOrd="4" destOrd="0" presId="urn:microsoft.com/office/officeart/2005/8/layout/hList7"/>
    <dgm:cxn modelId="{A052DE72-A991-4B56-9658-3B7E567E4897}" type="presParOf" srcId="{DCBE0EE8-A8BB-4795-B2DD-BE1707E102AD}" destId="{723D5D9E-4FB9-43F9-A186-B0FC59917162}" srcOrd="0" destOrd="0" presId="urn:microsoft.com/office/officeart/2005/8/layout/hList7"/>
    <dgm:cxn modelId="{93C039E0-CCF1-48B4-A225-0B09F625041B}" type="presParOf" srcId="{DCBE0EE8-A8BB-4795-B2DD-BE1707E102AD}" destId="{BC83572C-DE9D-4A8D-80DD-7391B06405AC}" srcOrd="1" destOrd="0" presId="urn:microsoft.com/office/officeart/2005/8/layout/hList7"/>
    <dgm:cxn modelId="{D12BA480-47AF-4C9E-8D89-CB6AFD127472}" type="presParOf" srcId="{DCBE0EE8-A8BB-4795-B2DD-BE1707E102AD}" destId="{2EC7828C-81F9-40F4-9F05-C556EAC71BAE}" srcOrd="2" destOrd="0" presId="urn:microsoft.com/office/officeart/2005/8/layout/hList7"/>
    <dgm:cxn modelId="{35FAFC63-3573-4DCB-B2B8-8919408270BC}" type="presParOf" srcId="{DCBE0EE8-A8BB-4795-B2DD-BE1707E102AD}" destId="{8ED8F95D-B371-4399-8042-A910D9CE8F3E}" srcOrd="3" destOrd="0" presId="urn:microsoft.com/office/officeart/2005/8/layout/hList7"/>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932035-F1BE-4281-A089-A8787D865526}">
      <dsp:nvSpPr>
        <dsp:cNvPr id="0" name=""/>
        <dsp:cNvSpPr/>
      </dsp:nvSpPr>
      <dsp:spPr>
        <a:xfrm>
          <a:off x="1527" y="0"/>
          <a:ext cx="2375736" cy="3312368"/>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CA" sz="3200" b="1" kern="1200" dirty="0" smtClean="0">
              <a:solidFill>
                <a:schemeClr val="tx1"/>
              </a:solidFill>
            </a:rPr>
            <a:t>Lost Time</a:t>
          </a:r>
          <a:endParaRPr lang="en-CA" sz="3200" b="1" kern="1200" dirty="0">
            <a:solidFill>
              <a:schemeClr val="tx1"/>
            </a:solidFill>
          </a:endParaRPr>
        </a:p>
      </dsp:txBody>
      <dsp:txXfrm>
        <a:off x="1527" y="1324947"/>
        <a:ext cx="2375736" cy="1324947"/>
      </dsp:txXfrm>
    </dsp:sp>
    <dsp:sp modelId="{953CD7A9-8043-4221-AFDB-0D2D0462E3CB}">
      <dsp:nvSpPr>
        <dsp:cNvPr id="0" name=""/>
        <dsp:cNvSpPr/>
      </dsp:nvSpPr>
      <dsp:spPr>
        <a:xfrm>
          <a:off x="637886" y="198742"/>
          <a:ext cx="1103018" cy="1103018"/>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30000" r="-3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2A9DD8-97F9-405F-AD3A-65A09F8699ED}">
      <dsp:nvSpPr>
        <dsp:cNvPr id="0" name=""/>
        <dsp:cNvSpPr/>
      </dsp:nvSpPr>
      <dsp:spPr>
        <a:xfrm>
          <a:off x="2448535" y="0"/>
          <a:ext cx="2375736" cy="3312368"/>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CA" sz="3200" b="1" kern="1200" dirty="0" smtClean="0">
              <a:solidFill>
                <a:schemeClr val="tx1"/>
              </a:solidFill>
            </a:rPr>
            <a:t>Worker Quality</a:t>
          </a:r>
          <a:endParaRPr lang="en-CA" sz="3200" b="1" kern="1200" dirty="0">
            <a:solidFill>
              <a:schemeClr val="tx1"/>
            </a:solidFill>
          </a:endParaRPr>
        </a:p>
      </dsp:txBody>
      <dsp:txXfrm>
        <a:off x="2448535" y="1324947"/>
        <a:ext cx="2375736" cy="1324947"/>
      </dsp:txXfrm>
    </dsp:sp>
    <dsp:sp modelId="{C39EA4F5-8424-4C5A-9E5A-EB0AC782B8DA}">
      <dsp:nvSpPr>
        <dsp:cNvPr id="0" name=""/>
        <dsp:cNvSpPr/>
      </dsp:nvSpPr>
      <dsp:spPr>
        <a:xfrm>
          <a:off x="3084894" y="198742"/>
          <a:ext cx="1103018" cy="1103018"/>
        </a:xfrm>
        <a:prstGeom prst="ellipse">
          <a:avLst/>
        </a:prstGeom>
        <a:blipFill rotWithShape="1">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3D5D9E-4FB9-43F9-A186-B0FC59917162}">
      <dsp:nvSpPr>
        <dsp:cNvPr id="0" name=""/>
        <dsp:cNvSpPr/>
      </dsp:nvSpPr>
      <dsp:spPr>
        <a:xfrm>
          <a:off x="4897071" y="0"/>
          <a:ext cx="2375736" cy="3312368"/>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CA" sz="3200" b="1" kern="1200" dirty="0" smtClean="0">
              <a:solidFill>
                <a:schemeClr val="tx1"/>
              </a:solidFill>
            </a:rPr>
            <a:t>Workers’ Comp $</a:t>
          </a:r>
          <a:endParaRPr lang="en-CA" sz="3200" b="1" kern="1200" dirty="0">
            <a:solidFill>
              <a:schemeClr val="tx1"/>
            </a:solidFill>
          </a:endParaRPr>
        </a:p>
      </dsp:txBody>
      <dsp:txXfrm>
        <a:off x="4897071" y="1324947"/>
        <a:ext cx="2375736" cy="1324947"/>
      </dsp:txXfrm>
    </dsp:sp>
    <dsp:sp modelId="{8ED8F95D-B371-4399-8042-A910D9CE8F3E}">
      <dsp:nvSpPr>
        <dsp:cNvPr id="0" name=""/>
        <dsp:cNvSpPr/>
      </dsp:nvSpPr>
      <dsp:spPr>
        <a:xfrm>
          <a:off x="5531903" y="198742"/>
          <a:ext cx="1103018" cy="1103018"/>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25000" r="-2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D0DA72-8834-4227-8E1D-1077C7A5CDD2}">
      <dsp:nvSpPr>
        <dsp:cNvPr id="0" name=""/>
        <dsp:cNvSpPr/>
      </dsp:nvSpPr>
      <dsp:spPr>
        <a:xfrm>
          <a:off x="290912" y="2649894"/>
          <a:ext cx="6690983" cy="496855"/>
        </a:xfrm>
        <a:prstGeom prst="leftRightArrow">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932035-F1BE-4281-A089-A8787D865526}">
      <dsp:nvSpPr>
        <dsp:cNvPr id="0" name=""/>
        <dsp:cNvSpPr/>
      </dsp:nvSpPr>
      <dsp:spPr>
        <a:xfrm>
          <a:off x="619" y="0"/>
          <a:ext cx="964545" cy="20929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CA" sz="1500" kern="1200" dirty="0" smtClean="0"/>
            <a:t>Lost Time</a:t>
          </a:r>
          <a:endParaRPr lang="en-CA" sz="1500" kern="1200" dirty="0"/>
        </a:p>
      </dsp:txBody>
      <dsp:txXfrm>
        <a:off x="619" y="837167"/>
        <a:ext cx="964545" cy="837167"/>
      </dsp:txXfrm>
    </dsp:sp>
    <dsp:sp modelId="{953CD7A9-8043-4221-AFDB-0D2D0462E3CB}">
      <dsp:nvSpPr>
        <dsp:cNvPr id="0" name=""/>
        <dsp:cNvSpPr/>
      </dsp:nvSpPr>
      <dsp:spPr>
        <a:xfrm>
          <a:off x="134421" y="125575"/>
          <a:ext cx="696942" cy="696942"/>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30000" r="-3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2A9DD8-97F9-405F-AD3A-65A09F8699ED}">
      <dsp:nvSpPr>
        <dsp:cNvPr id="0" name=""/>
        <dsp:cNvSpPr/>
      </dsp:nvSpPr>
      <dsp:spPr>
        <a:xfrm>
          <a:off x="994102" y="0"/>
          <a:ext cx="964545" cy="20929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CA" sz="1500" kern="1200" dirty="0" smtClean="0"/>
            <a:t>Worker Quality</a:t>
          </a:r>
          <a:endParaRPr lang="en-CA" sz="1500" kern="1200" dirty="0"/>
        </a:p>
      </dsp:txBody>
      <dsp:txXfrm>
        <a:off x="994102" y="837167"/>
        <a:ext cx="964545" cy="837167"/>
      </dsp:txXfrm>
    </dsp:sp>
    <dsp:sp modelId="{C39EA4F5-8424-4C5A-9E5A-EB0AC782B8DA}">
      <dsp:nvSpPr>
        <dsp:cNvPr id="0" name=""/>
        <dsp:cNvSpPr/>
      </dsp:nvSpPr>
      <dsp:spPr>
        <a:xfrm>
          <a:off x="1127903" y="125575"/>
          <a:ext cx="696942" cy="696942"/>
        </a:xfrm>
        <a:prstGeom prst="ellipse">
          <a:avLst/>
        </a:prstGeom>
        <a:blipFill rotWithShape="1">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3D5D9E-4FB9-43F9-A186-B0FC59917162}">
      <dsp:nvSpPr>
        <dsp:cNvPr id="0" name=""/>
        <dsp:cNvSpPr/>
      </dsp:nvSpPr>
      <dsp:spPr>
        <a:xfrm>
          <a:off x="1988204" y="0"/>
          <a:ext cx="964545" cy="20929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CA" sz="1500" kern="1200" dirty="0" smtClean="0"/>
            <a:t>Workers’ Comp $</a:t>
          </a:r>
          <a:endParaRPr lang="en-CA" sz="1500" kern="1200" dirty="0"/>
        </a:p>
      </dsp:txBody>
      <dsp:txXfrm>
        <a:off x="1988204" y="837167"/>
        <a:ext cx="964545" cy="837167"/>
      </dsp:txXfrm>
    </dsp:sp>
    <dsp:sp modelId="{8ED8F95D-B371-4399-8042-A910D9CE8F3E}">
      <dsp:nvSpPr>
        <dsp:cNvPr id="0" name=""/>
        <dsp:cNvSpPr/>
      </dsp:nvSpPr>
      <dsp:spPr>
        <a:xfrm>
          <a:off x="2121385" y="125575"/>
          <a:ext cx="696942" cy="696942"/>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25000" r="-2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D0DA72-8834-4227-8E1D-1077C7A5CDD2}">
      <dsp:nvSpPr>
        <dsp:cNvPr id="0" name=""/>
        <dsp:cNvSpPr/>
      </dsp:nvSpPr>
      <dsp:spPr>
        <a:xfrm>
          <a:off x="118110" y="1674335"/>
          <a:ext cx="2716529" cy="313938"/>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0.12667</cdr:x>
      <cdr:y>0.54028</cdr:y>
    </cdr:from>
    <cdr:to>
      <cdr:x>0.64167</cdr:x>
      <cdr:y>0.66806</cdr:y>
    </cdr:to>
    <cdr:sp macro="" textlink="">
      <cdr:nvSpPr>
        <cdr:cNvPr id="2" name="Oval 1"/>
        <cdr:cNvSpPr/>
      </cdr:nvSpPr>
      <cdr:spPr>
        <a:xfrm xmlns:a="http://schemas.openxmlformats.org/drawingml/2006/main">
          <a:off x="579120" y="1482090"/>
          <a:ext cx="2354580" cy="350520"/>
        </a:xfrm>
        <a:prstGeom xmlns:a="http://schemas.openxmlformats.org/drawingml/2006/main" prst="ellipse">
          <a:avLst/>
        </a:prstGeom>
        <a:solidFill xmlns:a="http://schemas.openxmlformats.org/drawingml/2006/main">
          <a:srgbClr val="FFFF00">
            <a:alpha val="23000"/>
          </a:srgb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0.12667</cdr:x>
      <cdr:y>0.54028</cdr:y>
    </cdr:from>
    <cdr:to>
      <cdr:x>0.64167</cdr:x>
      <cdr:y>0.66806</cdr:y>
    </cdr:to>
    <cdr:sp macro="" textlink="">
      <cdr:nvSpPr>
        <cdr:cNvPr id="2" name="Oval 1"/>
        <cdr:cNvSpPr/>
      </cdr:nvSpPr>
      <cdr:spPr>
        <a:xfrm xmlns:a="http://schemas.openxmlformats.org/drawingml/2006/main">
          <a:off x="579120" y="1482090"/>
          <a:ext cx="2354580" cy="350520"/>
        </a:xfrm>
        <a:prstGeom xmlns:a="http://schemas.openxmlformats.org/drawingml/2006/main" prst="ellipse">
          <a:avLst/>
        </a:prstGeom>
        <a:solidFill xmlns:a="http://schemas.openxmlformats.org/drawingml/2006/main">
          <a:srgbClr val="FFFF00">
            <a:alpha val="23000"/>
          </a:srgb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37840"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77" tIns="46589" rIns="93177" bIns="46589" numCol="1" anchor="t" anchorCtr="0" compatLnSpc="1">
            <a:prstTxWarp prst="textNoShape">
              <a:avLst/>
            </a:prstTxWarp>
          </a:bodyPr>
          <a:lstStyle>
            <a:lvl1pPr>
              <a:defRPr sz="1200" smtClean="0"/>
            </a:lvl1pPr>
          </a:lstStyle>
          <a:p>
            <a:pPr>
              <a:defRPr/>
            </a:pPr>
            <a:endParaRPr lang="en-US"/>
          </a:p>
        </p:txBody>
      </p:sp>
      <p:sp>
        <p:nvSpPr>
          <p:cNvPr id="11267" name="Rectangle 3"/>
          <p:cNvSpPr>
            <a:spLocks noGrp="1" noChangeArrowheads="1"/>
          </p:cNvSpPr>
          <p:nvPr>
            <p:ph type="dt" idx="1"/>
          </p:nvPr>
        </p:nvSpPr>
        <p:spPr bwMode="auto">
          <a:xfrm>
            <a:off x="3972560" y="0"/>
            <a:ext cx="3037840"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77" tIns="46589" rIns="93177" bIns="46589" numCol="1" anchor="t" anchorCtr="0" compatLnSpc="1">
            <a:prstTxWarp prst="textNoShape">
              <a:avLst/>
            </a:prstTxWarp>
          </a:bodyPr>
          <a:lstStyle>
            <a:lvl1pPr algn="r">
              <a:defRPr sz="1200" smtClean="0"/>
            </a:lvl1pPr>
          </a:lstStyle>
          <a:p>
            <a:pPr>
              <a:defRPr/>
            </a:pPr>
            <a:endParaRPr lang="en-US"/>
          </a:p>
        </p:txBody>
      </p:sp>
      <p:sp>
        <p:nvSpPr>
          <p:cNvPr id="4100"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934720" y="4415790"/>
            <a:ext cx="5140960" cy="41833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831580"/>
            <a:ext cx="3037840"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77" tIns="46589" rIns="93177" bIns="46589" numCol="1" anchor="b" anchorCtr="0" compatLnSpc="1">
            <a:prstTxWarp prst="textNoShape">
              <a:avLst/>
            </a:prstTxWarp>
          </a:bodyPr>
          <a:lstStyle>
            <a:lvl1pPr>
              <a:defRPr sz="1200" smtClean="0"/>
            </a:lvl1pPr>
          </a:lstStyle>
          <a:p>
            <a:pPr>
              <a:defRPr/>
            </a:pPr>
            <a:endParaRPr lang="en-US"/>
          </a:p>
        </p:txBody>
      </p:sp>
      <p:sp>
        <p:nvSpPr>
          <p:cNvPr id="11271" name="Rectangle 7"/>
          <p:cNvSpPr>
            <a:spLocks noGrp="1" noChangeArrowheads="1"/>
          </p:cNvSpPr>
          <p:nvPr>
            <p:ph type="sldNum" sz="quarter" idx="5"/>
          </p:nvPr>
        </p:nvSpPr>
        <p:spPr bwMode="auto">
          <a:xfrm>
            <a:off x="3972560" y="8831580"/>
            <a:ext cx="3037840"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77" tIns="46589" rIns="93177" bIns="46589" numCol="1" anchor="b" anchorCtr="0" compatLnSpc="1">
            <a:prstTxWarp prst="textNoShape">
              <a:avLst/>
            </a:prstTxWarp>
          </a:bodyPr>
          <a:lstStyle>
            <a:lvl1pPr algn="r">
              <a:defRPr sz="1200" smtClean="0"/>
            </a:lvl1pPr>
          </a:lstStyle>
          <a:p>
            <a:pPr>
              <a:defRPr/>
            </a:pPr>
            <a:fld id="{FBA0BEEF-A806-41DE-B20D-55F57E68E143}" type="slidenum">
              <a:rPr lang="en-US"/>
              <a:pPr>
                <a:defRPr/>
              </a:pPr>
              <a:t>‹#›</a:t>
            </a:fld>
            <a:endParaRPr lang="en-US"/>
          </a:p>
        </p:txBody>
      </p:sp>
    </p:spTree>
    <p:extLst>
      <p:ext uri="{BB962C8B-B14F-4D97-AF65-F5344CB8AC3E}">
        <p14:creationId xmlns:p14="http://schemas.microsoft.com/office/powerpoint/2010/main" val="36117034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28"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2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2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2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2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pitchFamily="-128" charset="-128"/>
              </a:defRPr>
            </a:lvl1pPr>
            <a:lvl2pPr marL="757066" indent="-291179">
              <a:defRPr sz="2400">
                <a:solidFill>
                  <a:schemeClr val="tx1"/>
                </a:solidFill>
                <a:latin typeface="Arial" charset="0"/>
                <a:ea typeface="ＭＳ Ｐゴシック" pitchFamily="-128" charset="-128"/>
              </a:defRPr>
            </a:lvl2pPr>
            <a:lvl3pPr marL="1164717" indent="-232943">
              <a:defRPr sz="2400">
                <a:solidFill>
                  <a:schemeClr val="tx1"/>
                </a:solidFill>
                <a:latin typeface="Arial" charset="0"/>
                <a:ea typeface="ＭＳ Ｐゴシック" pitchFamily="-128" charset="-128"/>
              </a:defRPr>
            </a:lvl3pPr>
            <a:lvl4pPr marL="1630604" indent="-232943">
              <a:defRPr sz="2400">
                <a:solidFill>
                  <a:schemeClr val="tx1"/>
                </a:solidFill>
                <a:latin typeface="Arial" charset="0"/>
                <a:ea typeface="ＭＳ Ｐゴシック" pitchFamily="-128" charset="-128"/>
              </a:defRPr>
            </a:lvl4pPr>
            <a:lvl5pPr marL="2096491" indent="-232943">
              <a:defRPr sz="2400">
                <a:solidFill>
                  <a:schemeClr val="tx1"/>
                </a:solidFill>
                <a:latin typeface="Arial" charset="0"/>
                <a:ea typeface="ＭＳ Ｐゴシック" pitchFamily="-128" charset="-128"/>
              </a:defRPr>
            </a:lvl5pPr>
            <a:lvl6pPr marL="2562377" indent="-232943" eaLnBrk="0" fontAlgn="base" hangingPunct="0">
              <a:spcBef>
                <a:spcPct val="0"/>
              </a:spcBef>
              <a:spcAft>
                <a:spcPct val="0"/>
              </a:spcAft>
              <a:defRPr sz="2400">
                <a:solidFill>
                  <a:schemeClr val="tx1"/>
                </a:solidFill>
                <a:latin typeface="Arial" charset="0"/>
                <a:ea typeface="ＭＳ Ｐゴシック" pitchFamily="-128" charset="-128"/>
              </a:defRPr>
            </a:lvl6pPr>
            <a:lvl7pPr marL="3028264" indent="-232943" eaLnBrk="0" fontAlgn="base" hangingPunct="0">
              <a:spcBef>
                <a:spcPct val="0"/>
              </a:spcBef>
              <a:spcAft>
                <a:spcPct val="0"/>
              </a:spcAft>
              <a:defRPr sz="2400">
                <a:solidFill>
                  <a:schemeClr val="tx1"/>
                </a:solidFill>
                <a:latin typeface="Arial" charset="0"/>
                <a:ea typeface="ＭＳ Ｐゴシック" pitchFamily="-128" charset="-128"/>
              </a:defRPr>
            </a:lvl7pPr>
            <a:lvl8pPr marL="3494151" indent="-232943" eaLnBrk="0" fontAlgn="base" hangingPunct="0">
              <a:spcBef>
                <a:spcPct val="0"/>
              </a:spcBef>
              <a:spcAft>
                <a:spcPct val="0"/>
              </a:spcAft>
              <a:defRPr sz="2400">
                <a:solidFill>
                  <a:schemeClr val="tx1"/>
                </a:solidFill>
                <a:latin typeface="Arial" charset="0"/>
                <a:ea typeface="ＭＳ Ｐゴシック" pitchFamily="-128" charset="-128"/>
              </a:defRPr>
            </a:lvl8pPr>
            <a:lvl9pPr marL="3960038" indent="-232943" eaLnBrk="0" fontAlgn="base" hangingPunct="0">
              <a:spcBef>
                <a:spcPct val="0"/>
              </a:spcBef>
              <a:spcAft>
                <a:spcPct val="0"/>
              </a:spcAft>
              <a:defRPr sz="2400">
                <a:solidFill>
                  <a:schemeClr val="tx1"/>
                </a:solidFill>
                <a:latin typeface="Arial" charset="0"/>
                <a:ea typeface="ＭＳ Ｐゴシック" pitchFamily="-128" charset="-128"/>
              </a:defRPr>
            </a:lvl9pPr>
          </a:lstStyle>
          <a:p>
            <a:fld id="{C1576491-59B0-41AA-98B8-35269C755A61}" type="slidenum">
              <a:rPr lang="en-CA" sz="1200"/>
              <a:pPr/>
              <a:t>1</a:t>
            </a:fld>
            <a:endParaRPr lang="en-CA" sz="1200"/>
          </a:p>
        </p:txBody>
      </p:sp>
      <p:sp>
        <p:nvSpPr>
          <p:cNvPr id="5123" name="Rectangle 2"/>
          <p:cNvSpPr>
            <a:spLocks noGrp="1" noRot="1" noChangeAspect="1" noChangeArrowheads="1" noTextEdit="1"/>
          </p:cNvSpPr>
          <p:nvPr>
            <p:ph type="sldImg"/>
          </p:nvPr>
        </p:nvSpPr>
        <p:spPr>
          <a:xfrm>
            <a:off x="406400" y="696913"/>
            <a:ext cx="6197600" cy="3486150"/>
          </a:xfrm>
          <a:ln/>
        </p:spPr>
      </p:sp>
      <p:sp>
        <p:nvSpPr>
          <p:cNvPr id="5124"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4667589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r>
              <a:rPr lang="en-CA" dirty="0" smtClean="0"/>
              <a:t>There</a:t>
            </a:r>
            <a:r>
              <a:rPr lang="en-CA" baseline="0" dirty="0" smtClean="0"/>
              <a:t> is 10 times more risk in taking on the service ourselves vs contracting.  The analysis incorporates risk of service not being performed, injuries to employees and costs associated with overall service components.</a:t>
            </a:r>
            <a:endParaRPr lang="en-CA" dirty="0"/>
          </a:p>
        </p:txBody>
      </p:sp>
      <p:sp>
        <p:nvSpPr>
          <p:cNvPr id="4" name="Slide Number Placeholder 3"/>
          <p:cNvSpPr>
            <a:spLocks noGrp="1"/>
          </p:cNvSpPr>
          <p:nvPr>
            <p:ph type="sldNum" sz="quarter" idx="10"/>
          </p:nvPr>
        </p:nvSpPr>
        <p:spPr/>
        <p:txBody>
          <a:bodyPr/>
          <a:lstStyle/>
          <a:p>
            <a:fld id="{52631059-3BF6-432D-A340-95695DC32AD9}" type="slidenum">
              <a:rPr lang="en-CA" smtClean="0"/>
              <a:pPr/>
              <a:t>10</a:t>
            </a:fld>
            <a:endParaRPr lang="en-CA"/>
          </a:p>
        </p:txBody>
      </p:sp>
      <p:sp>
        <p:nvSpPr>
          <p:cNvPr id="5" name="Date Placeholder 4"/>
          <p:cNvSpPr>
            <a:spLocks noGrp="1"/>
          </p:cNvSpPr>
          <p:nvPr>
            <p:ph type="dt" idx="11"/>
          </p:nvPr>
        </p:nvSpPr>
        <p:spPr/>
        <p:txBody>
          <a:bodyPr/>
          <a:lstStyle/>
          <a:p>
            <a:fld id="{45C16300-1B62-49EE-A195-4C340515F0FB}" type="datetime1">
              <a:rPr lang="en-US" smtClean="0"/>
              <a:pPr/>
              <a:t>4/26/2017</a:t>
            </a:fld>
            <a:endParaRPr lang="en-CA"/>
          </a:p>
        </p:txBody>
      </p:sp>
      <p:sp>
        <p:nvSpPr>
          <p:cNvPr id="6" name="Footer Placeholder 5"/>
          <p:cNvSpPr>
            <a:spLocks noGrp="1"/>
          </p:cNvSpPr>
          <p:nvPr>
            <p:ph type="ftr" sz="quarter" idx="12"/>
          </p:nvPr>
        </p:nvSpPr>
        <p:spPr/>
        <p:txBody>
          <a:bodyPr/>
          <a:lstStyle/>
          <a:p>
            <a:endParaRPr lang="en-CA"/>
          </a:p>
        </p:txBody>
      </p:sp>
    </p:spTree>
    <p:extLst>
      <p:ext uri="{BB962C8B-B14F-4D97-AF65-F5344CB8AC3E}">
        <p14:creationId xmlns:p14="http://schemas.microsoft.com/office/powerpoint/2010/main" val="14750465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r>
              <a:rPr lang="en-CA" dirty="0" smtClean="0"/>
              <a:t>There</a:t>
            </a:r>
            <a:r>
              <a:rPr lang="en-CA" baseline="0" dirty="0" smtClean="0"/>
              <a:t> is 10 times more risk in taking on the service ourselves vs contracting.  The analysis incorporates risk of service not being performed, injuries to employees and costs associated with overall service components.</a:t>
            </a:r>
            <a:endParaRPr lang="en-CA" dirty="0"/>
          </a:p>
        </p:txBody>
      </p:sp>
      <p:sp>
        <p:nvSpPr>
          <p:cNvPr id="4" name="Slide Number Placeholder 3"/>
          <p:cNvSpPr>
            <a:spLocks noGrp="1"/>
          </p:cNvSpPr>
          <p:nvPr>
            <p:ph type="sldNum" sz="quarter" idx="10"/>
          </p:nvPr>
        </p:nvSpPr>
        <p:spPr/>
        <p:txBody>
          <a:bodyPr/>
          <a:lstStyle/>
          <a:p>
            <a:fld id="{52631059-3BF6-432D-A340-95695DC32AD9}" type="slidenum">
              <a:rPr lang="en-CA" smtClean="0"/>
              <a:pPr/>
              <a:t>11</a:t>
            </a:fld>
            <a:endParaRPr lang="en-CA"/>
          </a:p>
        </p:txBody>
      </p:sp>
      <p:sp>
        <p:nvSpPr>
          <p:cNvPr id="5" name="Date Placeholder 4"/>
          <p:cNvSpPr>
            <a:spLocks noGrp="1"/>
          </p:cNvSpPr>
          <p:nvPr>
            <p:ph type="dt" idx="11"/>
          </p:nvPr>
        </p:nvSpPr>
        <p:spPr/>
        <p:txBody>
          <a:bodyPr/>
          <a:lstStyle/>
          <a:p>
            <a:fld id="{45C16300-1B62-49EE-A195-4C340515F0FB}" type="datetime1">
              <a:rPr lang="en-US" smtClean="0"/>
              <a:pPr/>
              <a:t>4/26/2017</a:t>
            </a:fld>
            <a:endParaRPr lang="en-CA"/>
          </a:p>
        </p:txBody>
      </p:sp>
      <p:sp>
        <p:nvSpPr>
          <p:cNvPr id="6" name="Footer Placeholder 5"/>
          <p:cNvSpPr>
            <a:spLocks noGrp="1"/>
          </p:cNvSpPr>
          <p:nvPr>
            <p:ph type="ftr" sz="quarter" idx="12"/>
          </p:nvPr>
        </p:nvSpPr>
        <p:spPr/>
        <p:txBody>
          <a:bodyPr/>
          <a:lstStyle/>
          <a:p>
            <a:endParaRPr lang="en-CA"/>
          </a:p>
        </p:txBody>
      </p:sp>
    </p:spTree>
    <p:extLst>
      <p:ext uri="{BB962C8B-B14F-4D97-AF65-F5344CB8AC3E}">
        <p14:creationId xmlns:p14="http://schemas.microsoft.com/office/powerpoint/2010/main" val="14750465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r>
              <a:rPr lang="en-CA" dirty="0" smtClean="0"/>
              <a:t>There</a:t>
            </a:r>
            <a:r>
              <a:rPr lang="en-CA" baseline="0" dirty="0" smtClean="0"/>
              <a:t> is 10 times more risk in taking on the service ourselves vs contracting.  The analysis incorporates risk of service not being performed, injuries to employees and costs associated with overall service components.</a:t>
            </a:r>
            <a:endParaRPr lang="en-CA" dirty="0"/>
          </a:p>
        </p:txBody>
      </p:sp>
      <p:sp>
        <p:nvSpPr>
          <p:cNvPr id="4" name="Slide Number Placeholder 3"/>
          <p:cNvSpPr>
            <a:spLocks noGrp="1"/>
          </p:cNvSpPr>
          <p:nvPr>
            <p:ph type="sldNum" sz="quarter" idx="10"/>
          </p:nvPr>
        </p:nvSpPr>
        <p:spPr/>
        <p:txBody>
          <a:bodyPr/>
          <a:lstStyle/>
          <a:p>
            <a:fld id="{52631059-3BF6-432D-A340-95695DC32AD9}" type="slidenum">
              <a:rPr lang="en-CA" smtClean="0"/>
              <a:pPr/>
              <a:t>13</a:t>
            </a:fld>
            <a:endParaRPr lang="en-CA"/>
          </a:p>
        </p:txBody>
      </p:sp>
      <p:sp>
        <p:nvSpPr>
          <p:cNvPr id="5" name="Date Placeholder 4"/>
          <p:cNvSpPr>
            <a:spLocks noGrp="1"/>
          </p:cNvSpPr>
          <p:nvPr>
            <p:ph type="dt" idx="11"/>
          </p:nvPr>
        </p:nvSpPr>
        <p:spPr/>
        <p:txBody>
          <a:bodyPr/>
          <a:lstStyle/>
          <a:p>
            <a:fld id="{45C16300-1B62-49EE-A195-4C340515F0FB}" type="datetime1">
              <a:rPr lang="en-US" smtClean="0"/>
              <a:pPr/>
              <a:t>4/26/2017</a:t>
            </a:fld>
            <a:endParaRPr lang="en-CA"/>
          </a:p>
        </p:txBody>
      </p:sp>
      <p:sp>
        <p:nvSpPr>
          <p:cNvPr id="6" name="Footer Placeholder 5"/>
          <p:cNvSpPr>
            <a:spLocks noGrp="1"/>
          </p:cNvSpPr>
          <p:nvPr>
            <p:ph type="ftr" sz="quarter" idx="12"/>
          </p:nvPr>
        </p:nvSpPr>
        <p:spPr/>
        <p:txBody>
          <a:bodyPr/>
          <a:lstStyle/>
          <a:p>
            <a:endParaRPr lang="en-CA"/>
          </a:p>
        </p:txBody>
      </p:sp>
    </p:spTree>
    <p:extLst>
      <p:ext uri="{BB962C8B-B14F-4D97-AF65-F5344CB8AC3E}">
        <p14:creationId xmlns:p14="http://schemas.microsoft.com/office/powerpoint/2010/main" val="14750465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r>
              <a:rPr lang="en-US" dirty="0" smtClean="0"/>
              <a:t>We looked at the Hybrid FMEA</a:t>
            </a:r>
            <a:r>
              <a:rPr lang="en-US" baseline="0" dirty="0" smtClean="0"/>
              <a:t> again and set out a plan for the next year+ to mitigate remaining risks.</a:t>
            </a:r>
            <a:endParaRPr lang="en-US" dirty="0"/>
          </a:p>
        </p:txBody>
      </p:sp>
      <p:sp>
        <p:nvSpPr>
          <p:cNvPr id="4" name="Date Placeholder 3"/>
          <p:cNvSpPr>
            <a:spLocks noGrp="1"/>
          </p:cNvSpPr>
          <p:nvPr>
            <p:ph type="dt" idx="10"/>
          </p:nvPr>
        </p:nvSpPr>
        <p:spPr/>
        <p:txBody>
          <a:bodyPr/>
          <a:lstStyle/>
          <a:p>
            <a:fld id="{5D2B4EB2-14EA-4F51-A4B6-FC721EFC1E93}" type="datetime1">
              <a:rPr lang="en-US" smtClean="0"/>
              <a:pPr/>
              <a:t>4/26/2017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2631059-3BF6-432D-A340-95695DC32AD9}" type="slidenum">
              <a:rPr lang="en-CA" smtClean="0"/>
              <a:pPr/>
              <a:t>14</a:t>
            </a:fld>
            <a:endParaRPr lang="en-CA"/>
          </a:p>
        </p:txBody>
      </p:sp>
    </p:spTree>
    <p:extLst>
      <p:ext uri="{BB962C8B-B14F-4D97-AF65-F5344CB8AC3E}">
        <p14:creationId xmlns:p14="http://schemas.microsoft.com/office/powerpoint/2010/main" val="22489661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r>
              <a:rPr lang="en-CA" dirty="0" smtClean="0"/>
              <a:t>There was a perception that perhaps the “Right people were not being hired for the job”.  We decided to take that anecdote and fishbone it, driving down to what</a:t>
            </a:r>
            <a:r>
              <a:rPr lang="en-CA" baseline="0" dirty="0" smtClean="0"/>
              <a:t> the actual root cause was.  Guess what?  Not a people problem, it was a process problem, and now we are working with HR on a spin-off project to analyze the role garbage plays in our workforce strategy and how we as an organization ensure that the people are physically capable and have adequate training before doing this job.</a:t>
            </a:r>
            <a:endParaRPr lang="en-CA" dirty="0"/>
          </a:p>
        </p:txBody>
      </p:sp>
      <p:sp>
        <p:nvSpPr>
          <p:cNvPr id="4" name="Slide Number Placeholder 3"/>
          <p:cNvSpPr>
            <a:spLocks noGrp="1"/>
          </p:cNvSpPr>
          <p:nvPr>
            <p:ph type="sldNum" sz="quarter" idx="10"/>
          </p:nvPr>
        </p:nvSpPr>
        <p:spPr/>
        <p:txBody>
          <a:bodyPr/>
          <a:lstStyle/>
          <a:p>
            <a:fld id="{52631059-3BF6-432D-A340-95695DC32AD9}" type="slidenum">
              <a:rPr lang="en-CA" smtClean="0"/>
              <a:pPr/>
              <a:t>16</a:t>
            </a:fld>
            <a:endParaRPr lang="en-CA"/>
          </a:p>
        </p:txBody>
      </p:sp>
      <p:sp>
        <p:nvSpPr>
          <p:cNvPr id="5" name="Date Placeholder 4"/>
          <p:cNvSpPr>
            <a:spLocks noGrp="1"/>
          </p:cNvSpPr>
          <p:nvPr>
            <p:ph type="dt" idx="11"/>
          </p:nvPr>
        </p:nvSpPr>
        <p:spPr/>
        <p:txBody>
          <a:bodyPr/>
          <a:lstStyle/>
          <a:p>
            <a:fld id="{8F1DE923-FEAF-4BD1-88B1-5DC44BBB3850}" type="datetime1">
              <a:rPr lang="en-US" smtClean="0"/>
              <a:pPr/>
              <a:t>4/26/2017</a:t>
            </a:fld>
            <a:endParaRPr lang="en-CA"/>
          </a:p>
        </p:txBody>
      </p:sp>
      <p:sp>
        <p:nvSpPr>
          <p:cNvPr id="6" name="Footer Placeholder 5"/>
          <p:cNvSpPr>
            <a:spLocks noGrp="1"/>
          </p:cNvSpPr>
          <p:nvPr>
            <p:ph type="ftr" sz="quarter" idx="12"/>
          </p:nvPr>
        </p:nvSpPr>
        <p:spPr/>
        <p:txBody>
          <a:bodyPr/>
          <a:lstStyle/>
          <a:p>
            <a:endParaRPr lang="en-CA"/>
          </a:p>
        </p:txBody>
      </p:sp>
    </p:spTree>
    <p:extLst>
      <p:ext uri="{BB962C8B-B14F-4D97-AF65-F5344CB8AC3E}">
        <p14:creationId xmlns:p14="http://schemas.microsoft.com/office/powerpoint/2010/main" val="2109790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r>
              <a:rPr lang="en-CA" dirty="0" smtClean="0"/>
              <a:t>There was a perception that perhaps the “Right people were not being hired for the job”.  We decided to take that anecdote and fishbone it, driving down to what</a:t>
            </a:r>
            <a:r>
              <a:rPr lang="en-CA" baseline="0" dirty="0" smtClean="0"/>
              <a:t> the actual root cause was.  Guess what?  Not a people problem, it was a process problem, and now we are working with HR on a spin-off project to analyze the role garbage plays in our </a:t>
            </a:r>
            <a:r>
              <a:rPr lang="en-CA" baseline="0" smtClean="0"/>
              <a:t>workforce strategy and </a:t>
            </a:r>
            <a:r>
              <a:rPr lang="en-CA" baseline="0" dirty="0" smtClean="0"/>
              <a:t>how we as an organization ensure that the people are physically capable and have adequate training before doing this job.</a:t>
            </a:r>
            <a:endParaRPr lang="en-CA" dirty="0"/>
          </a:p>
        </p:txBody>
      </p:sp>
      <p:sp>
        <p:nvSpPr>
          <p:cNvPr id="4" name="Slide Number Placeholder 3"/>
          <p:cNvSpPr>
            <a:spLocks noGrp="1"/>
          </p:cNvSpPr>
          <p:nvPr>
            <p:ph type="sldNum" sz="quarter" idx="10"/>
          </p:nvPr>
        </p:nvSpPr>
        <p:spPr/>
        <p:txBody>
          <a:bodyPr/>
          <a:lstStyle/>
          <a:p>
            <a:fld id="{52631059-3BF6-432D-A340-95695DC32AD9}" type="slidenum">
              <a:rPr lang="en-CA" smtClean="0"/>
              <a:pPr/>
              <a:t>17</a:t>
            </a:fld>
            <a:endParaRPr lang="en-CA"/>
          </a:p>
        </p:txBody>
      </p:sp>
      <p:sp>
        <p:nvSpPr>
          <p:cNvPr id="5" name="Date Placeholder 4"/>
          <p:cNvSpPr>
            <a:spLocks noGrp="1"/>
          </p:cNvSpPr>
          <p:nvPr>
            <p:ph type="dt" idx="11"/>
          </p:nvPr>
        </p:nvSpPr>
        <p:spPr/>
        <p:txBody>
          <a:bodyPr/>
          <a:lstStyle/>
          <a:p>
            <a:fld id="{8F1DE923-FEAF-4BD1-88B1-5DC44BBB3850}" type="datetime1">
              <a:rPr lang="en-US" smtClean="0"/>
              <a:pPr/>
              <a:t>4/26/2017</a:t>
            </a:fld>
            <a:endParaRPr lang="en-CA"/>
          </a:p>
        </p:txBody>
      </p:sp>
      <p:sp>
        <p:nvSpPr>
          <p:cNvPr id="6" name="Footer Placeholder 5"/>
          <p:cNvSpPr>
            <a:spLocks noGrp="1"/>
          </p:cNvSpPr>
          <p:nvPr>
            <p:ph type="ftr" sz="quarter" idx="12"/>
          </p:nvPr>
        </p:nvSpPr>
        <p:spPr/>
        <p:txBody>
          <a:bodyPr/>
          <a:lstStyle/>
          <a:p>
            <a:endParaRPr lang="en-CA"/>
          </a:p>
        </p:txBody>
      </p:sp>
    </p:spTree>
    <p:extLst>
      <p:ext uri="{BB962C8B-B14F-4D97-AF65-F5344CB8AC3E}">
        <p14:creationId xmlns:p14="http://schemas.microsoft.com/office/powerpoint/2010/main" val="2109790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CA" dirty="0" smtClean="0"/>
              <a:t>We went to tender of 1</a:t>
            </a:r>
            <a:r>
              <a:rPr lang="en-CA" baseline="0" dirty="0" smtClean="0"/>
              <a:t> of our 7 zones in March.  We are evaluating the bids now…they were aggressive and we will save money, money we weren’t counting on.  In addition, and more importantly,  we are going to save on harm to our employees, risk to our service levels and will hopefully benefit from the introduction of ‘competition’ into our service base.</a:t>
            </a:r>
          </a:p>
          <a:p>
            <a:endParaRPr lang="en-CA" baseline="0" dirty="0" smtClean="0"/>
          </a:p>
          <a:p>
            <a:r>
              <a:rPr lang="en-CA" baseline="0" dirty="0" smtClean="0"/>
              <a:t>This is done without decreasing our labour force.  The additional workers no longer needed will move to other areas that need more manpower and hopefully improve their efficiency.</a:t>
            </a:r>
            <a:endParaRPr lang="en-CA" dirty="0"/>
          </a:p>
        </p:txBody>
      </p:sp>
      <p:sp>
        <p:nvSpPr>
          <p:cNvPr id="4" name="Slide Number Placeholder 3"/>
          <p:cNvSpPr>
            <a:spLocks noGrp="1"/>
          </p:cNvSpPr>
          <p:nvPr>
            <p:ph type="sldNum" sz="quarter" idx="10"/>
          </p:nvPr>
        </p:nvSpPr>
        <p:spPr/>
        <p:txBody>
          <a:bodyPr/>
          <a:lstStyle/>
          <a:p>
            <a:pPr>
              <a:defRPr/>
            </a:pPr>
            <a:fld id="{FBA0BEEF-A806-41DE-B20D-55F57E68E143}" type="slidenum">
              <a:rPr lang="en-US" smtClean="0"/>
              <a:pPr>
                <a:defRPr/>
              </a:pPr>
              <a:t>18</a:t>
            </a:fld>
            <a:endParaRPr lang="en-US"/>
          </a:p>
        </p:txBody>
      </p:sp>
    </p:spTree>
    <p:extLst>
      <p:ext uri="{BB962C8B-B14F-4D97-AF65-F5344CB8AC3E}">
        <p14:creationId xmlns:p14="http://schemas.microsoft.com/office/powerpoint/2010/main" val="16091095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52631059-3BF6-432D-A340-95695DC32AD9}" type="slidenum">
              <a:rPr lang="en-CA" smtClean="0"/>
              <a:pPr/>
              <a:t>19</a:t>
            </a:fld>
            <a:endParaRPr lang="en-CA"/>
          </a:p>
        </p:txBody>
      </p:sp>
      <p:sp>
        <p:nvSpPr>
          <p:cNvPr id="5" name="Date Placeholder 4"/>
          <p:cNvSpPr>
            <a:spLocks noGrp="1"/>
          </p:cNvSpPr>
          <p:nvPr>
            <p:ph type="dt" idx="11"/>
          </p:nvPr>
        </p:nvSpPr>
        <p:spPr/>
        <p:txBody>
          <a:bodyPr/>
          <a:lstStyle/>
          <a:p>
            <a:fld id="{30A7C498-F34D-4BE6-A920-4E6A0F959987}" type="datetime1">
              <a:rPr lang="en-US" smtClean="0"/>
              <a:pPr/>
              <a:t>4/26/2017</a:t>
            </a:fld>
            <a:endParaRPr lang="en-CA"/>
          </a:p>
        </p:txBody>
      </p:sp>
      <p:sp>
        <p:nvSpPr>
          <p:cNvPr id="6" name="Footer Placeholder 5"/>
          <p:cNvSpPr>
            <a:spLocks noGrp="1"/>
          </p:cNvSpPr>
          <p:nvPr>
            <p:ph type="ftr" sz="quarter" idx="12"/>
          </p:nvPr>
        </p:nvSpPr>
        <p:spPr/>
        <p:txBody>
          <a:bodyPr/>
          <a:lstStyle/>
          <a:p>
            <a:endParaRPr lang="en-CA"/>
          </a:p>
        </p:txBody>
      </p:sp>
    </p:spTree>
    <p:extLst>
      <p:ext uri="{BB962C8B-B14F-4D97-AF65-F5344CB8AC3E}">
        <p14:creationId xmlns:p14="http://schemas.microsoft.com/office/powerpoint/2010/main" val="8270548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52631059-3BF6-432D-A340-95695DC32AD9}" type="slidenum">
              <a:rPr lang="en-CA" smtClean="0"/>
              <a:pPr/>
              <a:t>20</a:t>
            </a:fld>
            <a:endParaRPr lang="en-CA"/>
          </a:p>
        </p:txBody>
      </p:sp>
      <p:sp>
        <p:nvSpPr>
          <p:cNvPr id="5" name="Date Placeholder 4"/>
          <p:cNvSpPr>
            <a:spLocks noGrp="1"/>
          </p:cNvSpPr>
          <p:nvPr>
            <p:ph type="dt" idx="11"/>
          </p:nvPr>
        </p:nvSpPr>
        <p:spPr/>
        <p:txBody>
          <a:bodyPr/>
          <a:lstStyle/>
          <a:p>
            <a:fld id="{30A7C498-F34D-4BE6-A920-4E6A0F959987}" type="datetime1">
              <a:rPr lang="en-US" smtClean="0"/>
              <a:pPr/>
              <a:t>4/26/2017</a:t>
            </a:fld>
            <a:endParaRPr lang="en-CA"/>
          </a:p>
        </p:txBody>
      </p:sp>
      <p:sp>
        <p:nvSpPr>
          <p:cNvPr id="6" name="Footer Placeholder 5"/>
          <p:cNvSpPr>
            <a:spLocks noGrp="1"/>
          </p:cNvSpPr>
          <p:nvPr>
            <p:ph type="ftr" sz="quarter" idx="12"/>
          </p:nvPr>
        </p:nvSpPr>
        <p:spPr/>
        <p:txBody>
          <a:bodyPr/>
          <a:lstStyle/>
          <a:p>
            <a:endParaRPr lang="en-CA"/>
          </a:p>
        </p:txBody>
      </p:sp>
    </p:spTree>
    <p:extLst>
      <p:ext uri="{BB962C8B-B14F-4D97-AF65-F5344CB8AC3E}">
        <p14:creationId xmlns:p14="http://schemas.microsoft.com/office/powerpoint/2010/main" val="827054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CA" dirty="0" smtClean="0"/>
              <a:t>The problem statement isn’t traditional.</a:t>
            </a:r>
            <a:r>
              <a:rPr lang="en-CA" baseline="0" dirty="0" smtClean="0"/>
              <a:t>  It wasn’t something we knew for certain was an issue that needed improvement.  It was driven out of concern for our employees and their health.  In addition it serves as the entry point for our casual workforce into the overall City Permanent Labour force.  We aimed to look at the entire service and whether we should even be in it, and if so how it should fit with our labour pool strategy.  It was the City’s old school “service review” type of philosophy fit into the Lean Six Sigma model and methodology. </a:t>
            </a:r>
            <a:endParaRPr lang="en-CA" dirty="0"/>
          </a:p>
        </p:txBody>
      </p:sp>
      <p:sp>
        <p:nvSpPr>
          <p:cNvPr id="4" name="Slide Number Placeholder 3"/>
          <p:cNvSpPr>
            <a:spLocks noGrp="1"/>
          </p:cNvSpPr>
          <p:nvPr>
            <p:ph type="sldNum" sz="quarter" idx="10"/>
          </p:nvPr>
        </p:nvSpPr>
        <p:spPr/>
        <p:txBody>
          <a:bodyPr/>
          <a:lstStyle/>
          <a:p>
            <a:pPr>
              <a:defRPr/>
            </a:pPr>
            <a:fld id="{FBA0BEEF-A806-41DE-B20D-55F57E68E143}" type="slidenum">
              <a:rPr lang="en-US" smtClean="0"/>
              <a:pPr>
                <a:defRPr/>
              </a:pPr>
              <a:t>2</a:t>
            </a:fld>
            <a:endParaRPr lang="en-US"/>
          </a:p>
        </p:txBody>
      </p:sp>
    </p:spTree>
    <p:extLst>
      <p:ext uri="{BB962C8B-B14F-4D97-AF65-F5344CB8AC3E}">
        <p14:creationId xmlns:p14="http://schemas.microsoft.com/office/powerpoint/2010/main" val="3038702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CA" dirty="0" smtClean="0"/>
              <a:t>We dropped the high-level steps of the overall process into a SIPOC to start and get a clear picture of what elements could/would</a:t>
            </a:r>
            <a:r>
              <a:rPr lang="en-CA" baseline="0" dirty="0" smtClean="0"/>
              <a:t> change and narrowed focus on those right away:</a:t>
            </a:r>
          </a:p>
          <a:p>
            <a:pPr marL="171450" indent="-171450">
              <a:buFontTx/>
              <a:buChar char="-"/>
            </a:pPr>
            <a:r>
              <a:rPr lang="en-CA" baseline="0" dirty="0" smtClean="0"/>
              <a:t>Choosing “Carrier method” process.  </a:t>
            </a:r>
            <a:r>
              <a:rPr lang="en-CA" baseline="0" dirty="0" err="1" smtClean="0"/>
              <a:t>Ie</a:t>
            </a:r>
            <a:r>
              <a:rPr lang="en-CA" baseline="0" dirty="0" smtClean="0"/>
              <a:t> do we do this service ourselves, or should we incorporate 3</a:t>
            </a:r>
            <a:r>
              <a:rPr lang="en-CA" baseline="30000" dirty="0" smtClean="0"/>
              <a:t>rd</a:t>
            </a:r>
            <a:r>
              <a:rPr lang="en-CA" baseline="0" dirty="0" smtClean="0"/>
              <a:t> party contractors</a:t>
            </a:r>
          </a:p>
          <a:p>
            <a:pPr marL="171450" indent="-171450">
              <a:buFontTx/>
              <a:buChar char="-"/>
            </a:pPr>
            <a:r>
              <a:rPr lang="en-CA" baseline="0" dirty="0" smtClean="0"/>
              <a:t>How we compensate…paying the contractor or the employee…which has additional downstream </a:t>
            </a:r>
            <a:r>
              <a:rPr lang="en-CA" baseline="0" dirty="0" err="1" smtClean="0"/>
              <a:t>costs..injury</a:t>
            </a:r>
            <a:r>
              <a:rPr lang="en-CA" baseline="0" dirty="0" smtClean="0"/>
              <a:t> time, compensation WCB implications </a:t>
            </a:r>
            <a:endParaRPr lang="en-CA" dirty="0"/>
          </a:p>
        </p:txBody>
      </p:sp>
      <p:sp>
        <p:nvSpPr>
          <p:cNvPr id="4" name="Slide Number Placeholder 3"/>
          <p:cNvSpPr>
            <a:spLocks noGrp="1"/>
          </p:cNvSpPr>
          <p:nvPr>
            <p:ph type="sldNum" sz="quarter" idx="10"/>
          </p:nvPr>
        </p:nvSpPr>
        <p:spPr/>
        <p:txBody>
          <a:bodyPr/>
          <a:lstStyle/>
          <a:p>
            <a:pPr>
              <a:defRPr/>
            </a:pPr>
            <a:fld id="{FBA0BEEF-A806-41DE-B20D-55F57E68E143}" type="slidenum">
              <a:rPr lang="en-US" smtClean="0"/>
              <a:pPr>
                <a:defRPr/>
              </a:pPr>
              <a:t>3</a:t>
            </a:fld>
            <a:endParaRPr lang="en-US"/>
          </a:p>
        </p:txBody>
      </p:sp>
    </p:spTree>
    <p:extLst>
      <p:ext uri="{BB962C8B-B14F-4D97-AF65-F5344CB8AC3E}">
        <p14:creationId xmlns:p14="http://schemas.microsoft.com/office/powerpoint/2010/main" val="4230424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CA" dirty="0" smtClean="0"/>
              <a:t>We dropped the high-level steps of the overall process into a SIPOC to start and get a clear picture of what elements could/would</a:t>
            </a:r>
            <a:r>
              <a:rPr lang="en-CA" baseline="0" dirty="0" smtClean="0"/>
              <a:t> change and narrowed focus on those right away:</a:t>
            </a:r>
          </a:p>
          <a:p>
            <a:pPr marL="171450" indent="-171450">
              <a:buFontTx/>
              <a:buChar char="-"/>
            </a:pPr>
            <a:r>
              <a:rPr lang="en-CA" baseline="0" dirty="0" smtClean="0"/>
              <a:t>Choosing “Carrier method” process.  </a:t>
            </a:r>
            <a:r>
              <a:rPr lang="en-CA" baseline="0" dirty="0" err="1" smtClean="0"/>
              <a:t>Ie</a:t>
            </a:r>
            <a:r>
              <a:rPr lang="en-CA" baseline="0" dirty="0" smtClean="0"/>
              <a:t> do we do this service ourselves, or should we incorporate 3</a:t>
            </a:r>
            <a:r>
              <a:rPr lang="en-CA" baseline="30000" dirty="0" smtClean="0"/>
              <a:t>rd</a:t>
            </a:r>
            <a:r>
              <a:rPr lang="en-CA" baseline="0" dirty="0" smtClean="0"/>
              <a:t> party contractors</a:t>
            </a:r>
          </a:p>
          <a:p>
            <a:pPr marL="171450" indent="-171450">
              <a:buFontTx/>
              <a:buChar char="-"/>
            </a:pPr>
            <a:r>
              <a:rPr lang="en-CA" baseline="0" dirty="0" smtClean="0"/>
              <a:t>How we compensate…paying the contractor or the employee…which has additional downstream </a:t>
            </a:r>
            <a:r>
              <a:rPr lang="en-CA" baseline="0" dirty="0" err="1" smtClean="0"/>
              <a:t>costs..injury</a:t>
            </a:r>
            <a:r>
              <a:rPr lang="en-CA" baseline="0" dirty="0" smtClean="0"/>
              <a:t> time, compensation WCB implications </a:t>
            </a:r>
            <a:endParaRPr lang="en-CA" dirty="0"/>
          </a:p>
        </p:txBody>
      </p:sp>
      <p:sp>
        <p:nvSpPr>
          <p:cNvPr id="4" name="Slide Number Placeholder 3"/>
          <p:cNvSpPr>
            <a:spLocks noGrp="1"/>
          </p:cNvSpPr>
          <p:nvPr>
            <p:ph type="sldNum" sz="quarter" idx="10"/>
          </p:nvPr>
        </p:nvSpPr>
        <p:spPr/>
        <p:txBody>
          <a:bodyPr/>
          <a:lstStyle/>
          <a:p>
            <a:pPr>
              <a:defRPr/>
            </a:pPr>
            <a:fld id="{FBA0BEEF-A806-41DE-B20D-55F57E68E143}" type="slidenum">
              <a:rPr lang="en-US" smtClean="0"/>
              <a:pPr>
                <a:defRPr/>
              </a:pPr>
              <a:t>4</a:t>
            </a:fld>
            <a:endParaRPr lang="en-US"/>
          </a:p>
        </p:txBody>
      </p:sp>
    </p:spTree>
    <p:extLst>
      <p:ext uri="{BB962C8B-B14F-4D97-AF65-F5344CB8AC3E}">
        <p14:creationId xmlns:p14="http://schemas.microsoft.com/office/powerpoint/2010/main" val="4230424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r>
              <a:rPr lang="en-CA" dirty="0" err="1" smtClean="0"/>
              <a:t>Worksafe</a:t>
            </a:r>
            <a:r>
              <a:rPr lang="en-CA" dirty="0" smtClean="0"/>
              <a:t> NB emphasis</a:t>
            </a:r>
            <a:r>
              <a:rPr lang="en-CA" baseline="0" dirty="0" smtClean="0"/>
              <a:t> on the danger of the job of picking </a:t>
            </a:r>
            <a:r>
              <a:rPr lang="en-CA" baseline="0" dirty="0" err="1" smtClean="0"/>
              <a:t>garbage..injury</a:t>
            </a:r>
            <a:r>
              <a:rPr lang="en-CA" baseline="0" dirty="0" smtClean="0"/>
              <a:t>, and death rates on the job.  Our cost of poor quality was analyzed and agreed in terms of danger.</a:t>
            </a:r>
          </a:p>
          <a:p>
            <a:endParaRPr lang="en-CA" dirty="0"/>
          </a:p>
        </p:txBody>
      </p:sp>
      <p:sp>
        <p:nvSpPr>
          <p:cNvPr id="4" name="Slide Number Placeholder 3"/>
          <p:cNvSpPr>
            <a:spLocks noGrp="1"/>
          </p:cNvSpPr>
          <p:nvPr>
            <p:ph type="sldNum" sz="quarter" idx="10"/>
          </p:nvPr>
        </p:nvSpPr>
        <p:spPr/>
        <p:txBody>
          <a:bodyPr/>
          <a:lstStyle/>
          <a:p>
            <a:fld id="{52631059-3BF6-432D-A340-95695DC32AD9}" type="slidenum">
              <a:rPr lang="en-CA" smtClean="0"/>
              <a:pPr/>
              <a:t>5</a:t>
            </a:fld>
            <a:endParaRPr lang="en-CA"/>
          </a:p>
        </p:txBody>
      </p:sp>
      <p:sp>
        <p:nvSpPr>
          <p:cNvPr id="5" name="Date Placeholder 4"/>
          <p:cNvSpPr>
            <a:spLocks noGrp="1"/>
          </p:cNvSpPr>
          <p:nvPr>
            <p:ph type="dt" idx="11"/>
          </p:nvPr>
        </p:nvSpPr>
        <p:spPr/>
        <p:txBody>
          <a:bodyPr/>
          <a:lstStyle/>
          <a:p>
            <a:fld id="{11C19C69-1695-4387-AFE2-3DDE2800B15E}" type="datetime1">
              <a:rPr lang="en-US" smtClean="0"/>
              <a:pPr/>
              <a:t>4/26/2017</a:t>
            </a:fld>
            <a:endParaRPr lang="en-CA"/>
          </a:p>
        </p:txBody>
      </p:sp>
      <p:sp>
        <p:nvSpPr>
          <p:cNvPr id="6" name="Footer Placeholder 5"/>
          <p:cNvSpPr>
            <a:spLocks noGrp="1"/>
          </p:cNvSpPr>
          <p:nvPr>
            <p:ph type="ftr" sz="quarter" idx="12"/>
          </p:nvPr>
        </p:nvSpPr>
        <p:spPr/>
        <p:txBody>
          <a:bodyPr/>
          <a:lstStyle/>
          <a:p>
            <a:endParaRPr lang="en-CA"/>
          </a:p>
        </p:txBody>
      </p:sp>
    </p:spTree>
    <p:extLst>
      <p:ext uri="{BB962C8B-B14F-4D97-AF65-F5344CB8AC3E}">
        <p14:creationId xmlns:p14="http://schemas.microsoft.com/office/powerpoint/2010/main" val="286083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r>
              <a:rPr lang="en-CA" dirty="0" err="1" smtClean="0"/>
              <a:t>Worksafe</a:t>
            </a:r>
            <a:r>
              <a:rPr lang="en-CA" dirty="0" smtClean="0"/>
              <a:t> NB emphasis</a:t>
            </a:r>
            <a:r>
              <a:rPr lang="en-CA" baseline="0" dirty="0" smtClean="0"/>
              <a:t> on the danger of the job of picking </a:t>
            </a:r>
            <a:r>
              <a:rPr lang="en-CA" baseline="0" dirty="0" err="1" smtClean="0"/>
              <a:t>garbage..injury</a:t>
            </a:r>
            <a:r>
              <a:rPr lang="en-CA" baseline="0" dirty="0" smtClean="0"/>
              <a:t>, and death rates on the job.  Our cost of poor quality was analyzed and agreed in terms of danger.</a:t>
            </a:r>
          </a:p>
          <a:p>
            <a:endParaRPr lang="en-CA" dirty="0"/>
          </a:p>
        </p:txBody>
      </p:sp>
      <p:sp>
        <p:nvSpPr>
          <p:cNvPr id="4" name="Slide Number Placeholder 3"/>
          <p:cNvSpPr>
            <a:spLocks noGrp="1"/>
          </p:cNvSpPr>
          <p:nvPr>
            <p:ph type="sldNum" sz="quarter" idx="10"/>
          </p:nvPr>
        </p:nvSpPr>
        <p:spPr/>
        <p:txBody>
          <a:bodyPr/>
          <a:lstStyle/>
          <a:p>
            <a:fld id="{52631059-3BF6-432D-A340-95695DC32AD9}" type="slidenum">
              <a:rPr lang="en-CA" smtClean="0"/>
              <a:pPr/>
              <a:t>6</a:t>
            </a:fld>
            <a:endParaRPr lang="en-CA"/>
          </a:p>
        </p:txBody>
      </p:sp>
      <p:sp>
        <p:nvSpPr>
          <p:cNvPr id="5" name="Date Placeholder 4"/>
          <p:cNvSpPr>
            <a:spLocks noGrp="1"/>
          </p:cNvSpPr>
          <p:nvPr>
            <p:ph type="dt" idx="11"/>
          </p:nvPr>
        </p:nvSpPr>
        <p:spPr/>
        <p:txBody>
          <a:bodyPr/>
          <a:lstStyle/>
          <a:p>
            <a:fld id="{11C19C69-1695-4387-AFE2-3DDE2800B15E}" type="datetime1">
              <a:rPr lang="en-US" smtClean="0"/>
              <a:pPr/>
              <a:t>4/26/2017</a:t>
            </a:fld>
            <a:endParaRPr lang="en-CA"/>
          </a:p>
        </p:txBody>
      </p:sp>
      <p:sp>
        <p:nvSpPr>
          <p:cNvPr id="6" name="Footer Placeholder 5"/>
          <p:cNvSpPr>
            <a:spLocks noGrp="1"/>
          </p:cNvSpPr>
          <p:nvPr>
            <p:ph type="ftr" sz="quarter" idx="12"/>
          </p:nvPr>
        </p:nvSpPr>
        <p:spPr/>
        <p:txBody>
          <a:bodyPr/>
          <a:lstStyle/>
          <a:p>
            <a:endParaRPr lang="en-CA"/>
          </a:p>
        </p:txBody>
      </p:sp>
    </p:spTree>
    <p:extLst>
      <p:ext uri="{BB962C8B-B14F-4D97-AF65-F5344CB8AC3E}">
        <p14:creationId xmlns:p14="http://schemas.microsoft.com/office/powerpoint/2010/main" val="286083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r>
              <a:rPr lang="en-CA" dirty="0" err="1" smtClean="0"/>
              <a:t>Worksafe</a:t>
            </a:r>
            <a:r>
              <a:rPr lang="en-CA" dirty="0" smtClean="0"/>
              <a:t> NB emphasis</a:t>
            </a:r>
            <a:r>
              <a:rPr lang="en-CA" baseline="0" dirty="0" smtClean="0"/>
              <a:t> on the danger of the job of picking </a:t>
            </a:r>
            <a:r>
              <a:rPr lang="en-CA" baseline="0" dirty="0" err="1" smtClean="0"/>
              <a:t>garbage..injury</a:t>
            </a:r>
            <a:r>
              <a:rPr lang="en-CA" baseline="0" dirty="0" smtClean="0"/>
              <a:t>, and death rates on the job.  Our cost of poor quality was analyzed and agreed in terms of danger.</a:t>
            </a:r>
          </a:p>
          <a:p>
            <a:endParaRPr lang="en-CA" dirty="0"/>
          </a:p>
        </p:txBody>
      </p:sp>
      <p:sp>
        <p:nvSpPr>
          <p:cNvPr id="4" name="Slide Number Placeholder 3"/>
          <p:cNvSpPr>
            <a:spLocks noGrp="1"/>
          </p:cNvSpPr>
          <p:nvPr>
            <p:ph type="sldNum" sz="quarter" idx="10"/>
          </p:nvPr>
        </p:nvSpPr>
        <p:spPr/>
        <p:txBody>
          <a:bodyPr/>
          <a:lstStyle/>
          <a:p>
            <a:fld id="{52631059-3BF6-432D-A340-95695DC32AD9}" type="slidenum">
              <a:rPr lang="en-CA" smtClean="0"/>
              <a:pPr/>
              <a:t>7</a:t>
            </a:fld>
            <a:endParaRPr lang="en-CA"/>
          </a:p>
        </p:txBody>
      </p:sp>
      <p:sp>
        <p:nvSpPr>
          <p:cNvPr id="5" name="Date Placeholder 4"/>
          <p:cNvSpPr>
            <a:spLocks noGrp="1"/>
          </p:cNvSpPr>
          <p:nvPr>
            <p:ph type="dt" idx="11"/>
          </p:nvPr>
        </p:nvSpPr>
        <p:spPr/>
        <p:txBody>
          <a:bodyPr/>
          <a:lstStyle/>
          <a:p>
            <a:fld id="{11C19C69-1695-4387-AFE2-3DDE2800B15E}" type="datetime1">
              <a:rPr lang="en-US" smtClean="0"/>
              <a:pPr/>
              <a:t>4/26/2017</a:t>
            </a:fld>
            <a:endParaRPr lang="en-CA"/>
          </a:p>
        </p:txBody>
      </p:sp>
      <p:sp>
        <p:nvSpPr>
          <p:cNvPr id="6" name="Footer Placeholder 5"/>
          <p:cNvSpPr>
            <a:spLocks noGrp="1"/>
          </p:cNvSpPr>
          <p:nvPr>
            <p:ph type="ftr" sz="quarter" idx="12"/>
          </p:nvPr>
        </p:nvSpPr>
        <p:spPr/>
        <p:txBody>
          <a:bodyPr/>
          <a:lstStyle/>
          <a:p>
            <a:endParaRPr lang="en-CA"/>
          </a:p>
        </p:txBody>
      </p:sp>
    </p:spTree>
    <p:extLst>
      <p:ext uri="{BB962C8B-B14F-4D97-AF65-F5344CB8AC3E}">
        <p14:creationId xmlns:p14="http://schemas.microsoft.com/office/powerpoint/2010/main" val="2860839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r>
              <a:rPr lang="en-CA" dirty="0" smtClean="0"/>
              <a:t>#1  Talk to $60/household standard…we were competitive with industry</a:t>
            </a:r>
            <a:endParaRPr lang="en-CA" dirty="0"/>
          </a:p>
        </p:txBody>
      </p:sp>
      <p:sp>
        <p:nvSpPr>
          <p:cNvPr id="4" name="Slide Number Placeholder 3"/>
          <p:cNvSpPr>
            <a:spLocks noGrp="1"/>
          </p:cNvSpPr>
          <p:nvPr>
            <p:ph type="sldNum" sz="quarter" idx="10"/>
          </p:nvPr>
        </p:nvSpPr>
        <p:spPr/>
        <p:txBody>
          <a:bodyPr/>
          <a:lstStyle/>
          <a:p>
            <a:fld id="{52631059-3BF6-432D-A340-95695DC32AD9}" type="slidenum">
              <a:rPr lang="en-CA" smtClean="0"/>
              <a:pPr/>
              <a:t>8</a:t>
            </a:fld>
            <a:endParaRPr lang="en-CA"/>
          </a:p>
        </p:txBody>
      </p:sp>
      <p:sp>
        <p:nvSpPr>
          <p:cNvPr id="5" name="Date Placeholder 4"/>
          <p:cNvSpPr>
            <a:spLocks noGrp="1"/>
          </p:cNvSpPr>
          <p:nvPr>
            <p:ph type="dt" idx="11"/>
          </p:nvPr>
        </p:nvSpPr>
        <p:spPr/>
        <p:txBody>
          <a:bodyPr/>
          <a:lstStyle/>
          <a:p>
            <a:fld id="{45C16300-1B62-49EE-A195-4C340515F0FB}" type="datetime1">
              <a:rPr lang="en-US" smtClean="0"/>
              <a:pPr/>
              <a:t>4/26/2017</a:t>
            </a:fld>
            <a:endParaRPr lang="en-CA"/>
          </a:p>
        </p:txBody>
      </p:sp>
      <p:sp>
        <p:nvSpPr>
          <p:cNvPr id="6" name="Footer Placeholder 5"/>
          <p:cNvSpPr>
            <a:spLocks noGrp="1"/>
          </p:cNvSpPr>
          <p:nvPr>
            <p:ph type="ftr" sz="quarter" idx="12"/>
          </p:nvPr>
        </p:nvSpPr>
        <p:spPr/>
        <p:txBody>
          <a:bodyPr/>
          <a:lstStyle/>
          <a:p>
            <a:endParaRPr lang="en-CA"/>
          </a:p>
        </p:txBody>
      </p:sp>
    </p:spTree>
    <p:extLst>
      <p:ext uri="{BB962C8B-B14F-4D97-AF65-F5344CB8AC3E}">
        <p14:creationId xmlns:p14="http://schemas.microsoft.com/office/powerpoint/2010/main" val="14750465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r>
              <a:rPr lang="en-CA" dirty="0" smtClean="0"/>
              <a:t>#1  Talk to $60/household standard…we were competitive with industry</a:t>
            </a:r>
            <a:endParaRPr lang="en-CA" dirty="0"/>
          </a:p>
        </p:txBody>
      </p:sp>
      <p:sp>
        <p:nvSpPr>
          <p:cNvPr id="4" name="Slide Number Placeholder 3"/>
          <p:cNvSpPr>
            <a:spLocks noGrp="1"/>
          </p:cNvSpPr>
          <p:nvPr>
            <p:ph type="sldNum" sz="quarter" idx="10"/>
          </p:nvPr>
        </p:nvSpPr>
        <p:spPr/>
        <p:txBody>
          <a:bodyPr/>
          <a:lstStyle/>
          <a:p>
            <a:fld id="{52631059-3BF6-432D-A340-95695DC32AD9}" type="slidenum">
              <a:rPr lang="en-CA" smtClean="0"/>
              <a:pPr/>
              <a:t>9</a:t>
            </a:fld>
            <a:endParaRPr lang="en-CA"/>
          </a:p>
        </p:txBody>
      </p:sp>
      <p:sp>
        <p:nvSpPr>
          <p:cNvPr id="5" name="Date Placeholder 4"/>
          <p:cNvSpPr>
            <a:spLocks noGrp="1"/>
          </p:cNvSpPr>
          <p:nvPr>
            <p:ph type="dt" idx="11"/>
          </p:nvPr>
        </p:nvSpPr>
        <p:spPr/>
        <p:txBody>
          <a:bodyPr/>
          <a:lstStyle/>
          <a:p>
            <a:fld id="{45C16300-1B62-49EE-A195-4C340515F0FB}" type="datetime1">
              <a:rPr lang="en-US" smtClean="0"/>
              <a:pPr/>
              <a:t>4/26/2017</a:t>
            </a:fld>
            <a:endParaRPr lang="en-CA"/>
          </a:p>
        </p:txBody>
      </p:sp>
      <p:sp>
        <p:nvSpPr>
          <p:cNvPr id="6" name="Footer Placeholder 5"/>
          <p:cNvSpPr>
            <a:spLocks noGrp="1"/>
          </p:cNvSpPr>
          <p:nvPr>
            <p:ph type="ftr" sz="quarter" idx="12"/>
          </p:nvPr>
        </p:nvSpPr>
        <p:spPr/>
        <p:txBody>
          <a:bodyPr/>
          <a:lstStyle/>
          <a:p>
            <a:endParaRPr lang="en-CA"/>
          </a:p>
        </p:txBody>
      </p:sp>
    </p:spTree>
    <p:extLst>
      <p:ext uri="{BB962C8B-B14F-4D97-AF65-F5344CB8AC3E}">
        <p14:creationId xmlns:p14="http://schemas.microsoft.com/office/powerpoint/2010/main" val="1475046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691670242"/>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78867762"/>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4114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411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58732917"/>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96084013"/>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84188448"/>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485900"/>
            <a:ext cx="38100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5900"/>
            <a:ext cx="38100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87902225"/>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1930365"/>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05279456"/>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5245906"/>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35258712"/>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98695625"/>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descr="MonctonPPTOtherPgs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5588" cy="5144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14"/>
          <p:cNvSpPr>
            <a:spLocks noGrp="1" noChangeArrowheads="1"/>
          </p:cNvSpPr>
          <p:nvPr>
            <p:ph type="title"/>
          </p:nvPr>
        </p:nvSpPr>
        <p:spPr bwMode="auto">
          <a:xfrm>
            <a:off x="685800" y="457200"/>
            <a:ext cx="7772400" cy="857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CA" smtClean="0"/>
          </a:p>
        </p:txBody>
      </p:sp>
      <p:sp>
        <p:nvSpPr>
          <p:cNvPr id="1028" name="Rectangle 15"/>
          <p:cNvSpPr>
            <a:spLocks noGrp="1" noChangeArrowheads="1"/>
          </p:cNvSpPr>
          <p:nvPr>
            <p:ph type="body" idx="1"/>
          </p:nvPr>
        </p:nvSpPr>
        <p:spPr bwMode="auto">
          <a:xfrm>
            <a:off x="685800" y="1485900"/>
            <a:ext cx="7772400" cy="3086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smtClean="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Bold" pitchFamily="-128" charset="0"/>
          <a:ea typeface="ＭＳ Ｐゴシック" pitchFamily="-128" charset="-128"/>
        </a:defRPr>
      </a:lvl2pPr>
      <a:lvl3pPr algn="ctr" rtl="0" eaLnBrk="1" fontAlgn="base" hangingPunct="1">
        <a:spcBef>
          <a:spcPct val="0"/>
        </a:spcBef>
        <a:spcAft>
          <a:spcPct val="0"/>
        </a:spcAft>
        <a:defRPr sz="3600">
          <a:solidFill>
            <a:schemeClr val="tx2"/>
          </a:solidFill>
          <a:latin typeface="Arial Bold" pitchFamily="-128" charset="0"/>
          <a:ea typeface="ＭＳ Ｐゴシック" pitchFamily="-128" charset="-128"/>
        </a:defRPr>
      </a:lvl3pPr>
      <a:lvl4pPr algn="ctr" rtl="0" eaLnBrk="1" fontAlgn="base" hangingPunct="1">
        <a:spcBef>
          <a:spcPct val="0"/>
        </a:spcBef>
        <a:spcAft>
          <a:spcPct val="0"/>
        </a:spcAft>
        <a:defRPr sz="3600">
          <a:solidFill>
            <a:schemeClr val="tx2"/>
          </a:solidFill>
          <a:latin typeface="Arial Bold" pitchFamily="-128" charset="0"/>
          <a:ea typeface="ＭＳ Ｐゴシック" pitchFamily="-128" charset="-128"/>
        </a:defRPr>
      </a:lvl4pPr>
      <a:lvl5pPr algn="ctr" rtl="0" eaLnBrk="1" fontAlgn="base" hangingPunct="1">
        <a:spcBef>
          <a:spcPct val="0"/>
        </a:spcBef>
        <a:spcAft>
          <a:spcPct val="0"/>
        </a:spcAft>
        <a:defRPr sz="3600">
          <a:solidFill>
            <a:schemeClr val="tx2"/>
          </a:solidFill>
          <a:latin typeface="Arial Bold" pitchFamily="-128" charset="0"/>
          <a:ea typeface="ＭＳ Ｐゴシック" pitchFamily="-128" charset="-128"/>
        </a:defRPr>
      </a:lvl5pPr>
      <a:lvl6pPr marL="457200" algn="ctr" rtl="0" eaLnBrk="1" fontAlgn="base" hangingPunct="1">
        <a:spcBef>
          <a:spcPct val="0"/>
        </a:spcBef>
        <a:spcAft>
          <a:spcPct val="0"/>
        </a:spcAft>
        <a:defRPr sz="3600">
          <a:solidFill>
            <a:schemeClr val="tx2"/>
          </a:solidFill>
          <a:latin typeface="Arial Bold" pitchFamily="-128" charset="0"/>
          <a:ea typeface="ＭＳ Ｐゴシック" pitchFamily="-128" charset="-128"/>
        </a:defRPr>
      </a:lvl6pPr>
      <a:lvl7pPr marL="914400" algn="ctr" rtl="0" eaLnBrk="1" fontAlgn="base" hangingPunct="1">
        <a:spcBef>
          <a:spcPct val="0"/>
        </a:spcBef>
        <a:spcAft>
          <a:spcPct val="0"/>
        </a:spcAft>
        <a:defRPr sz="3600">
          <a:solidFill>
            <a:schemeClr val="tx2"/>
          </a:solidFill>
          <a:latin typeface="Arial Bold" pitchFamily="-128" charset="0"/>
          <a:ea typeface="ＭＳ Ｐゴシック" pitchFamily="-128" charset="-128"/>
        </a:defRPr>
      </a:lvl7pPr>
      <a:lvl8pPr marL="1371600" algn="ctr" rtl="0" eaLnBrk="1" fontAlgn="base" hangingPunct="1">
        <a:spcBef>
          <a:spcPct val="0"/>
        </a:spcBef>
        <a:spcAft>
          <a:spcPct val="0"/>
        </a:spcAft>
        <a:defRPr sz="3600">
          <a:solidFill>
            <a:schemeClr val="tx2"/>
          </a:solidFill>
          <a:latin typeface="Arial Bold" pitchFamily="-128" charset="0"/>
          <a:ea typeface="ＭＳ Ｐゴシック" pitchFamily="-128" charset="-128"/>
        </a:defRPr>
      </a:lvl8pPr>
      <a:lvl9pPr marL="1828800" algn="ctr" rtl="0" eaLnBrk="1" fontAlgn="base" hangingPunct="1">
        <a:spcBef>
          <a:spcPct val="0"/>
        </a:spcBef>
        <a:spcAft>
          <a:spcPct val="0"/>
        </a:spcAft>
        <a:defRPr sz="3600">
          <a:solidFill>
            <a:schemeClr val="tx2"/>
          </a:solidFill>
          <a:latin typeface="Arial Bold" pitchFamily="-128" charset="0"/>
          <a:ea typeface="ＭＳ Ｐゴシック" pitchFamily="-128"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g"/><Relationship Id="rId1" Type="http://schemas.openxmlformats.org/officeDocument/2006/relationships/slideLayout" Target="../slideLayouts/slideLayout6.xml"/><Relationship Id="rId4" Type="http://schemas.openxmlformats.org/officeDocument/2006/relationships/image" Target="../media/image16.jpg"/></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chart" Target="../charts/chart1.xml"/><Relationship Id="rId7" Type="http://schemas.openxmlformats.org/officeDocument/2006/relationships/diagramColors" Target="../diagrams/colors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2050" name="Picture 17" descr="MonctonPPTOpening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9145588" cy="5144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51520" y="4515966"/>
            <a:ext cx="1440160" cy="369332"/>
          </a:xfrm>
          <a:prstGeom prst="rect">
            <a:avLst/>
          </a:prstGeom>
          <a:noFill/>
        </p:spPr>
        <p:txBody>
          <a:bodyPr wrap="square" rtlCol="0">
            <a:spAutoFit/>
          </a:bodyPr>
          <a:lstStyle/>
          <a:p>
            <a:r>
              <a:rPr lang="en-CA" sz="1800" dirty="0" smtClean="0"/>
              <a:t>04/27/2017</a:t>
            </a:r>
            <a:endParaRPr lang="fr-CA" sz="1800" dirty="0"/>
          </a:p>
        </p:txBody>
      </p:sp>
      <p:sp>
        <p:nvSpPr>
          <p:cNvPr id="3" name="Title 2"/>
          <p:cNvSpPr>
            <a:spLocks noGrp="1"/>
          </p:cNvSpPr>
          <p:nvPr>
            <p:ph type="ctrTitle"/>
          </p:nvPr>
        </p:nvSpPr>
        <p:spPr/>
        <p:txBody>
          <a:bodyPr/>
          <a:lstStyle/>
          <a:p>
            <a:r>
              <a:rPr lang="en-CA" dirty="0" smtClean="0"/>
              <a:t>Sanitation Services Review</a:t>
            </a:r>
            <a:endParaRPr lang="en-CA" dirty="0"/>
          </a:p>
        </p:txBody>
      </p:sp>
    </p:spTree>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78670"/>
            <a:ext cx="7772400" cy="857250"/>
          </a:xfrm>
        </p:spPr>
        <p:txBody>
          <a:bodyPr>
            <a:normAutofit fontScale="90000"/>
          </a:bodyPr>
          <a:lstStyle/>
          <a:p>
            <a:r>
              <a:rPr lang="en-US" sz="3200" dirty="0" smtClean="0"/>
              <a:t>Analyze Phase: FMEA Risk Comparison</a:t>
            </a:r>
            <a:endParaRPr lang="en-CA" sz="3200" dirty="0"/>
          </a:p>
        </p:txBody>
      </p:sp>
      <p:pic>
        <p:nvPicPr>
          <p:cNvPr id="1026" name="Picture 2"/>
          <p:cNvPicPr>
            <a:picLocks noChangeAspect="1" noChangeArrowheads="1"/>
          </p:cNvPicPr>
          <p:nvPr/>
        </p:nvPicPr>
        <p:blipFill>
          <a:blip r:embed="rId3" cstate="print">
            <a:lum bright="-52000" contrast="-40000"/>
            <a:extLst>
              <a:ext uri="{28A0092B-C50C-407E-A947-70E740481C1C}">
                <a14:useLocalDpi xmlns:a14="http://schemas.microsoft.com/office/drawing/2010/main" val="0"/>
              </a:ext>
            </a:extLst>
          </a:blip>
          <a:srcRect/>
          <a:stretch>
            <a:fillRect/>
          </a:stretch>
        </p:blipFill>
        <p:spPr bwMode="auto">
          <a:xfrm>
            <a:off x="2555777" y="1426603"/>
            <a:ext cx="4320480" cy="3124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Oval 2"/>
          <p:cNvSpPr/>
          <p:nvPr/>
        </p:nvSpPr>
        <p:spPr>
          <a:xfrm>
            <a:off x="5951254" y="4242369"/>
            <a:ext cx="609600" cy="381000"/>
          </a:xfrm>
          <a:prstGeom prst="ellipse">
            <a:avLst/>
          </a:prstGeom>
          <a:solidFill>
            <a:srgbClr val="00B050">
              <a:alpha val="33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Box 5"/>
          <p:cNvSpPr txBox="1"/>
          <p:nvPr/>
        </p:nvSpPr>
        <p:spPr>
          <a:xfrm>
            <a:off x="3072443" y="923271"/>
            <a:ext cx="2793132" cy="461665"/>
          </a:xfrm>
          <a:prstGeom prst="rect">
            <a:avLst/>
          </a:prstGeom>
          <a:noFill/>
        </p:spPr>
        <p:txBody>
          <a:bodyPr wrap="square" rtlCol="0">
            <a:spAutoFit/>
          </a:bodyPr>
          <a:lstStyle/>
          <a:p>
            <a:r>
              <a:rPr lang="en-CA" b="1" u="sng" dirty="0" smtClean="0"/>
              <a:t>Fully Contracted</a:t>
            </a:r>
            <a:endParaRPr lang="en-CA" b="1" u="sng" dirty="0"/>
          </a:p>
        </p:txBody>
      </p:sp>
      <p:sp>
        <p:nvSpPr>
          <p:cNvPr id="4" name="Oval 3"/>
          <p:cNvSpPr/>
          <p:nvPr/>
        </p:nvSpPr>
        <p:spPr bwMode="auto">
          <a:xfrm>
            <a:off x="3175979" y="1877617"/>
            <a:ext cx="3080075" cy="2448272"/>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CA" sz="4800" b="1" i="0" u="sng" strike="noStrike" cap="none" normalizeH="0" baseline="0" dirty="0" smtClean="0">
                <a:ln>
                  <a:noFill/>
                </a:ln>
                <a:solidFill>
                  <a:schemeClr val="tx1"/>
                </a:solidFill>
                <a:effectLst/>
                <a:latin typeface="Arial" charset="0"/>
                <a:ea typeface="ＭＳ Ｐゴシック" pitchFamily="-128" charset="-128"/>
              </a:rPr>
              <a:t>47 pts</a:t>
            </a:r>
          </a:p>
        </p:txBody>
      </p:sp>
      <p:cxnSp>
        <p:nvCxnSpPr>
          <p:cNvPr id="7" name="Straight Connector 6"/>
          <p:cNvCxnSpPr>
            <a:stCxn id="4" idx="6"/>
            <a:endCxn id="3" idx="6"/>
          </p:cNvCxnSpPr>
          <p:nvPr/>
        </p:nvCxnSpPr>
        <p:spPr bwMode="auto">
          <a:xfrm>
            <a:off x="6256054" y="3101753"/>
            <a:ext cx="304800" cy="1331116"/>
          </a:xfrm>
          <a:prstGeom prst="line">
            <a:avLst/>
          </a:pr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p:cNvCxnSpPr>
            <a:stCxn id="4" idx="4"/>
            <a:endCxn id="3" idx="2"/>
          </p:cNvCxnSpPr>
          <p:nvPr/>
        </p:nvCxnSpPr>
        <p:spPr bwMode="auto">
          <a:xfrm>
            <a:off x="4716017" y="4325889"/>
            <a:ext cx="1235237" cy="106980"/>
          </a:xfrm>
          <a:prstGeom prst="line">
            <a:avLst/>
          </a:pr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108080738"/>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78670"/>
            <a:ext cx="7772400" cy="857250"/>
          </a:xfrm>
        </p:spPr>
        <p:txBody>
          <a:bodyPr>
            <a:normAutofit fontScale="90000"/>
          </a:bodyPr>
          <a:lstStyle/>
          <a:p>
            <a:r>
              <a:rPr lang="en-US" sz="3200" dirty="0" smtClean="0"/>
              <a:t>Analyze Phase: FMEA Risk Comparison</a:t>
            </a:r>
            <a:endParaRPr lang="en-CA" sz="3200" dirty="0"/>
          </a:p>
        </p:txBody>
      </p:sp>
      <p:pic>
        <p:nvPicPr>
          <p:cNvPr id="1028" name="Picture 4"/>
          <p:cNvPicPr>
            <a:picLocks noChangeAspect="1" noChangeArrowheads="1"/>
          </p:cNvPicPr>
          <p:nvPr/>
        </p:nvPicPr>
        <p:blipFill>
          <a:blip r:embed="rId3" cstate="print">
            <a:lum bright="-60000" contrast="-50000"/>
            <a:extLst>
              <a:ext uri="{28A0092B-C50C-407E-A947-70E740481C1C}">
                <a14:useLocalDpi xmlns:a14="http://schemas.microsoft.com/office/drawing/2010/main" val="0"/>
              </a:ext>
            </a:extLst>
          </a:blip>
          <a:srcRect/>
          <a:stretch>
            <a:fillRect/>
          </a:stretch>
        </p:blipFill>
        <p:spPr bwMode="auto">
          <a:xfrm>
            <a:off x="2474456" y="1496611"/>
            <a:ext cx="4473807" cy="314459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Oval 9"/>
          <p:cNvSpPr/>
          <p:nvPr/>
        </p:nvSpPr>
        <p:spPr>
          <a:xfrm>
            <a:off x="5911977" y="4412061"/>
            <a:ext cx="609600" cy="381000"/>
          </a:xfrm>
          <a:prstGeom prst="ellipse">
            <a:avLst/>
          </a:prstGeom>
          <a:solidFill>
            <a:srgbClr val="FF0000">
              <a:alpha val="33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TextBox 12"/>
          <p:cNvSpPr txBox="1"/>
          <p:nvPr/>
        </p:nvSpPr>
        <p:spPr>
          <a:xfrm>
            <a:off x="3561608" y="923271"/>
            <a:ext cx="2362200" cy="461665"/>
          </a:xfrm>
          <a:prstGeom prst="rect">
            <a:avLst/>
          </a:prstGeom>
          <a:noFill/>
        </p:spPr>
        <p:txBody>
          <a:bodyPr wrap="square" rtlCol="0">
            <a:spAutoFit/>
          </a:bodyPr>
          <a:lstStyle/>
          <a:p>
            <a:r>
              <a:rPr lang="en-CA" b="1" u="sng" dirty="0" smtClean="0"/>
              <a:t>Current State</a:t>
            </a:r>
            <a:endParaRPr lang="en-CA" b="1" u="sng" dirty="0"/>
          </a:p>
        </p:txBody>
      </p:sp>
      <p:sp>
        <p:nvSpPr>
          <p:cNvPr id="16" name="Oval 15"/>
          <p:cNvSpPr/>
          <p:nvPr/>
        </p:nvSpPr>
        <p:spPr bwMode="auto">
          <a:xfrm>
            <a:off x="2476435" y="2139702"/>
            <a:ext cx="4109817" cy="2074304"/>
          </a:xfrm>
          <a:prstGeom prst="ellipse">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CA" sz="4800" b="1" u="sng" dirty="0" smtClean="0"/>
              <a:t>542.5</a:t>
            </a:r>
            <a:r>
              <a:rPr kumimoji="0" lang="en-CA" sz="4800" b="1" i="0" u="sng" strike="noStrike" cap="none" normalizeH="0" baseline="0" dirty="0" smtClean="0">
                <a:ln>
                  <a:noFill/>
                </a:ln>
                <a:solidFill>
                  <a:schemeClr val="tx1"/>
                </a:solidFill>
                <a:effectLst/>
              </a:rPr>
              <a:t> pts</a:t>
            </a:r>
          </a:p>
        </p:txBody>
      </p:sp>
      <p:cxnSp>
        <p:nvCxnSpPr>
          <p:cNvPr id="17" name="Straight Connector 16"/>
          <p:cNvCxnSpPr>
            <a:stCxn id="16" idx="6"/>
            <a:endCxn id="10" idx="6"/>
          </p:cNvCxnSpPr>
          <p:nvPr/>
        </p:nvCxnSpPr>
        <p:spPr bwMode="auto">
          <a:xfrm flipH="1">
            <a:off x="6521577" y="3176854"/>
            <a:ext cx="64675" cy="1425707"/>
          </a:xfrm>
          <a:prstGeom prst="line">
            <a:avLst/>
          </a:pr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a:stCxn id="16" idx="4"/>
            <a:endCxn id="10" idx="3"/>
          </p:cNvCxnSpPr>
          <p:nvPr/>
        </p:nvCxnSpPr>
        <p:spPr bwMode="auto">
          <a:xfrm>
            <a:off x="4531344" y="4214006"/>
            <a:ext cx="1469907" cy="523259"/>
          </a:xfrm>
          <a:prstGeom prst="line">
            <a:avLst/>
          </a:pr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263610731"/>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7664" y="1275606"/>
            <a:ext cx="1656184" cy="1100725"/>
          </a:xfrm>
          <a:prstGeom prst="rect">
            <a:avLst/>
          </a:prstGeom>
        </p:spPr>
      </p:pic>
      <p:sp>
        <p:nvSpPr>
          <p:cNvPr id="4" name="TextBox 3"/>
          <p:cNvSpPr txBox="1"/>
          <p:nvPr/>
        </p:nvSpPr>
        <p:spPr>
          <a:xfrm>
            <a:off x="900538" y="2376331"/>
            <a:ext cx="3455438" cy="2308324"/>
          </a:xfrm>
          <a:prstGeom prst="rect">
            <a:avLst/>
          </a:prstGeom>
          <a:noFill/>
        </p:spPr>
        <p:txBody>
          <a:bodyPr wrap="square" rtlCol="0">
            <a:spAutoFit/>
          </a:bodyPr>
          <a:lstStyle/>
          <a:p>
            <a:pPr marL="342900" indent="-342900">
              <a:buFontTx/>
              <a:buChar char="-"/>
            </a:pPr>
            <a:r>
              <a:rPr lang="en-CA" dirty="0" smtClean="0"/>
              <a:t>Direct Control</a:t>
            </a:r>
          </a:p>
          <a:p>
            <a:pPr marL="342900" indent="-342900">
              <a:buFontTx/>
              <a:buChar char="-"/>
            </a:pPr>
            <a:r>
              <a:rPr lang="en-CA" dirty="0" smtClean="0"/>
              <a:t>Risk of Injured Employees</a:t>
            </a:r>
          </a:p>
          <a:p>
            <a:pPr marL="342900" indent="-342900">
              <a:buFontTx/>
              <a:buChar char="-"/>
            </a:pPr>
            <a:r>
              <a:rPr lang="en-CA" dirty="0" smtClean="0"/>
              <a:t>Associated Costs</a:t>
            </a:r>
          </a:p>
          <a:p>
            <a:pPr marL="342900" indent="-342900">
              <a:buFontTx/>
              <a:buChar char="-"/>
            </a:pPr>
            <a:endParaRPr lang="en-CA" dirty="0" smtClean="0"/>
          </a:p>
          <a:p>
            <a:pPr marL="342900" indent="-342900">
              <a:buFontTx/>
              <a:buChar char="-"/>
            </a:pPr>
            <a:endParaRPr lang="en-CA" dirty="0"/>
          </a:p>
        </p:txBody>
      </p:sp>
      <p:sp>
        <p:nvSpPr>
          <p:cNvPr id="6" name="Title 1"/>
          <p:cNvSpPr>
            <a:spLocks noGrp="1"/>
          </p:cNvSpPr>
          <p:nvPr>
            <p:ph type="title"/>
          </p:nvPr>
        </p:nvSpPr>
        <p:spPr>
          <a:xfrm>
            <a:off x="685800" y="178670"/>
            <a:ext cx="7772400" cy="857250"/>
          </a:xfrm>
        </p:spPr>
        <p:txBody>
          <a:bodyPr>
            <a:normAutofit/>
          </a:bodyPr>
          <a:lstStyle/>
          <a:p>
            <a:r>
              <a:rPr lang="en-US" sz="3200" dirty="0" smtClean="0"/>
              <a:t>Analyze Phase</a:t>
            </a:r>
            <a:endParaRPr lang="en-CA" sz="3200" dirty="0"/>
          </a:p>
        </p:txBody>
      </p:sp>
      <p:sp>
        <p:nvSpPr>
          <p:cNvPr id="2" name="TextBox 1"/>
          <p:cNvSpPr txBox="1"/>
          <p:nvPr/>
        </p:nvSpPr>
        <p:spPr>
          <a:xfrm>
            <a:off x="1547664" y="843558"/>
            <a:ext cx="972581" cy="461665"/>
          </a:xfrm>
          <a:prstGeom prst="rect">
            <a:avLst/>
          </a:prstGeom>
          <a:noFill/>
        </p:spPr>
        <p:txBody>
          <a:bodyPr wrap="square" rtlCol="0">
            <a:spAutoFit/>
          </a:bodyPr>
          <a:lstStyle/>
          <a:p>
            <a:r>
              <a:rPr lang="en-CA" b="1" u="sng" dirty="0" smtClean="0"/>
              <a:t>Keep</a:t>
            </a:r>
            <a:endParaRPr lang="en-CA" b="1" u="sng" dirty="0"/>
          </a:p>
        </p:txBody>
      </p:sp>
      <p:sp>
        <p:nvSpPr>
          <p:cNvPr id="7" name="TextBox 6"/>
          <p:cNvSpPr txBox="1"/>
          <p:nvPr/>
        </p:nvSpPr>
        <p:spPr>
          <a:xfrm>
            <a:off x="5652120" y="813941"/>
            <a:ext cx="1728192" cy="461665"/>
          </a:xfrm>
          <a:prstGeom prst="rect">
            <a:avLst/>
          </a:prstGeom>
          <a:noFill/>
        </p:spPr>
        <p:txBody>
          <a:bodyPr wrap="square" rtlCol="0">
            <a:spAutoFit/>
          </a:bodyPr>
          <a:lstStyle/>
          <a:p>
            <a:r>
              <a:rPr lang="en-CA" b="1" u="sng" dirty="0" smtClean="0"/>
              <a:t>Contract</a:t>
            </a:r>
            <a:endParaRPr lang="en-CA" b="1" u="sng"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08607" y="1315804"/>
            <a:ext cx="1213867" cy="1093471"/>
          </a:xfrm>
          <a:prstGeom prst="rect">
            <a:avLst/>
          </a:prstGeom>
        </p:spPr>
      </p:pic>
      <p:sp>
        <p:nvSpPr>
          <p:cNvPr id="8" name="TextBox 7"/>
          <p:cNvSpPr txBox="1"/>
          <p:nvPr/>
        </p:nvSpPr>
        <p:spPr>
          <a:xfrm>
            <a:off x="4644008" y="2401348"/>
            <a:ext cx="4320480" cy="2677656"/>
          </a:xfrm>
          <a:prstGeom prst="rect">
            <a:avLst/>
          </a:prstGeom>
          <a:noFill/>
        </p:spPr>
        <p:txBody>
          <a:bodyPr wrap="square" rtlCol="0">
            <a:spAutoFit/>
          </a:bodyPr>
          <a:lstStyle/>
          <a:p>
            <a:pPr marL="342900" indent="-342900">
              <a:buFontTx/>
              <a:buChar char="-"/>
            </a:pPr>
            <a:r>
              <a:rPr lang="en-CA" dirty="0" smtClean="0"/>
              <a:t>Risk of employee Injury mitigated</a:t>
            </a:r>
          </a:p>
          <a:p>
            <a:pPr marL="342900" indent="-342900">
              <a:buFontTx/>
              <a:buChar char="-"/>
            </a:pPr>
            <a:r>
              <a:rPr lang="en-CA" dirty="0" smtClean="0"/>
              <a:t>Best Practices Learning Opportunity</a:t>
            </a:r>
          </a:p>
          <a:p>
            <a:pPr marL="342900" indent="-342900">
              <a:buFontTx/>
              <a:buChar char="-"/>
            </a:pPr>
            <a:r>
              <a:rPr lang="en-CA" dirty="0" smtClean="0"/>
              <a:t>Benchmark for Service Delivery (competition)</a:t>
            </a:r>
          </a:p>
          <a:p>
            <a:pPr marL="342900" indent="-342900">
              <a:buFontTx/>
              <a:buChar char="-"/>
            </a:pPr>
            <a:endParaRPr lang="en-CA" dirty="0"/>
          </a:p>
        </p:txBody>
      </p:sp>
    </p:spTree>
    <p:extLst>
      <p:ext uri="{BB962C8B-B14F-4D97-AF65-F5344CB8AC3E}">
        <p14:creationId xmlns:p14="http://schemas.microsoft.com/office/powerpoint/2010/main" val="1705903125"/>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78670"/>
            <a:ext cx="7772400" cy="857250"/>
          </a:xfrm>
        </p:spPr>
        <p:txBody>
          <a:bodyPr>
            <a:normAutofit fontScale="90000"/>
          </a:bodyPr>
          <a:lstStyle/>
          <a:p>
            <a:r>
              <a:rPr lang="en-US" sz="3200" dirty="0" smtClean="0"/>
              <a:t>Analyze Phase: FMEA Risk Comparison</a:t>
            </a:r>
            <a:endParaRPr lang="en-CA" sz="3200" dirty="0"/>
          </a:p>
        </p:txBody>
      </p:sp>
      <p:pic>
        <p:nvPicPr>
          <p:cNvPr id="1027" name="Picture 3"/>
          <p:cNvPicPr>
            <a:picLocks noChangeAspect="1" noChangeArrowheads="1"/>
          </p:cNvPicPr>
          <p:nvPr/>
        </p:nvPicPr>
        <p:blipFill>
          <a:blip r:embed="rId3" cstate="print">
            <a:lum bright="-46000" contrast="-46000"/>
            <a:extLst>
              <a:ext uri="{28A0092B-C50C-407E-A947-70E740481C1C}">
                <a14:useLocalDpi xmlns:a14="http://schemas.microsoft.com/office/drawing/2010/main" val="0"/>
              </a:ext>
            </a:extLst>
          </a:blip>
          <a:srcRect/>
          <a:stretch>
            <a:fillRect/>
          </a:stretch>
        </p:blipFill>
        <p:spPr bwMode="auto">
          <a:xfrm>
            <a:off x="2411759" y="1530619"/>
            <a:ext cx="4536505" cy="319951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Oval 10"/>
          <p:cNvSpPr/>
          <p:nvPr/>
        </p:nvSpPr>
        <p:spPr>
          <a:xfrm>
            <a:off x="5940152" y="4493974"/>
            <a:ext cx="609600" cy="381000"/>
          </a:xfrm>
          <a:prstGeom prst="ellipse">
            <a:avLst/>
          </a:prstGeom>
          <a:solidFill>
            <a:srgbClr val="FFFF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TextBox 13"/>
          <p:cNvSpPr txBox="1"/>
          <p:nvPr/>
        </p:nvSpPr>
        <p:spPr>
          <a:xfrm>
            <a:off x="3059832" y="822513"/>
            <a:ext cx="2743198" cy="707886"/>
          </a:xfrm>
          <a:prstGeom prst="rect">
            <a:avLst/>
          </a:prstGeom>
          <a:noFill/>
        </p:spPr>
        <p:txBody>
          <a:bodyPr wrap="square" rtlCol="0">
            <a:spAutoFit/>
          </a:bodyPr>
          <a:lstStyle/>
          <a:p>
            <a:r>
              <a:rPr lang="en-CA" sz="2000" b="1" u="sng" dirty="0" smtClean="0"/>
              <a:t>Hybrid: Contract  1 or more zone</a:t>
            </a:r>
            <a:endParaRPr lang="en-CA" sz="2000" b="1" u="sng" dirty="0"/>
          </a:p>
        </p:txBody>
      </p:sp>
      <p:sp>
        <p:nvSpPr>
          <p:cNvPr id="15" name="Oval 14"/>
          <p:cNvSpPr/>
          <p:nvPr/>
        </p:nvSpPr>
        <p:spPr bwMode="auto">
          <a:xfrm>
            <a:off x="2555776" y="2427734"/>
            <a:ext cx="4104456" cy="1584176"/>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CA" sz="4800" b="1" i="0" u="sng" strike="noStrike" cap="none" normalizeH="0" baseline="0" dirty="0" smtClean="0">
                <a:ln>
                  <a:noFill/>
                </a:ln>
                <a:solidFill>
                  <a:schemeClr val="tx1"/>
                </a:solidFill>
                <a:effectLst/>
                <a:latin typeface="Arial" charset="0"/>
                <a:ea typeface="ＭＳ Ｐゴシック" pitchFamily="-128" charset="-128"/>
              </a:rPr>
              <a:t>411.5 pts</a:t>
            </a:r>
          </a:p>
        </p:txBody>
      </p:sp>
      <p:cxnSp>
        <p:nvCxnSpPr>
          <p:cNvPr id="17" name="Straight Connector 16"/>
          <p:cNvCxnSpPr>
            <a:stCxn id="15" idx="6"/>
            <a:endCxn id="11" idx="6"/>
          </p:cNvCxnSpPr>
          <p:nvPr/>
        </p:nvCxnSpPr>
        <p:spPr bwMode="auto">
          <a:xfrm flipH="1">
            <a:off x="6549752" y="3219822"/>
            <a:ext cx="110480" cy="1464652"/>
          </a:xfrm>
          <a:prstGeom prst="line">
            <a:avLst/>
          </a:pr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p:cNvCxnSpPr>
            <a:endCxn id="11" idx="2"/>
          </p:cNvCxnSpPr>
          <p:nvPr/>
        </p:nvCxnSpPr>
        <p:spPr bwMode="auto">
          <a:xfrm>
            <a:off x="4608004" y="4011910"/>
            <a:ext cx="1332148" cy="672564"/>
          </a:xfrm>
          <a:prstGeom prst="line">
            <a:avLst/>
          </a:pr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263610731"/>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3045"/>
            <a:ext cx="9433048" cy="514350"/>
          </a:xfrm>
        </p:spPr>
        <p:txBody>
          <a:bodyPr>
            <a:noAutofit/>
          </a:bodyPr>
          <a:lstStyle/>
          <a:p>
            <a:r>
              <a:rPr lang="en-US" sz="2800" dirty="0" smtClean="0"/>
              <a:t>Prepare </a:t>
            </a:r>
            <a:r>
              <a:rPr lang="en-US" sz="2800" dirty="0"/>
              <a:t>FMEA and Assess current Control Plans</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895350"/>
            <a:ext cx="6400800" cy="381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val 3"/>
          <p:cNvSpPr/>
          <p:nvPr/>
        </p:nvSpPr>
        <p:spPr>
          <a:xfrm>
            <a:off x="5334000" y="4400550"/>
            <a:ext cx="1143000" cy="381000"/>
          </a:xfrm>
          <a:prstGeom prst="ellipse">
            <a:avLst/>
          </a:prstGeom>
          <a:solidFill>
            <a:srgbClr val="FF0000">
              <a:alpha val="3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6" name="Straight Arrow Connector 5"/>
          <p:cNvCxnSpPr>
            <a:stCxn id="4" idx="0"/>
            <a:endCxn id="9" idx="1"/>
          </p:cNvCxnSpPr>
          <p:nvPr/>
        </p:nvCxnSpPr>
        <p:spPr>
          <a:xfrm flipV="1">
            <a:off x="5905500" y="3730740"/>
            <a:ext cx="1450483" cy="66981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355983" y="2715077"/>
            <a:ext cx="1676400" cy="2031325"/>
          </a:xfrm>
          <a:prstGeom prst="rect">
            <a:avLst/>
          </a:prstGeom>
          <a:noFill/>
          <a:ln>
            <a:solidFill>
              <a:schemeClr val="tx1"/>
            </a:solidFill>
          </a:ln>
        </p:spPr>
        <p:txBody>
          <a:bodyPr wrap="square" rtlCol="0">
            <a:spAutoFit/>
          </a:bodyPr>
          <a:lstStyle/>
          <a:p>
            <a:r>
              <a:rPr lang="en-CA" sz="1400" dirty="0" smtClean="0">
                <a:solidFill>
                  <a:srgbClr val="0070C0"/>
                </a:solidFill>
              </a:rPr>
              <a:t>Current model drives a score of 542.5, and full contract model is 47.0 – Indicating the more that is contracted, the less risk/exposure to the City.</a:t>
            </a:r>
            <a:endParaRPr lang="en-CA" sz="1400" dirty="0">
              <a:solidFill>
                <a:srgbClr val="0070C0"/>
              </a:solidFill>
            </a:endParaRPr>
          </a:p>
        </p:txBody>
      </p:sp>
      <p:sp>
        <p:nvSpPr>
          <p:cNvPr id="15" name="Right Brace 14"/>
          <p:cNvSpPr/>
          <p:nvPr/>
        </p:nvSpPr>
        <p:spPr>
          <a:xfrm>
            <a:off x="7010400" y="1428750"/>
            <a:ext cx="381000" cy="1143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6" name="TextBox 15"/>
          <p:cNvSpPr txBox="1"/>
          <p:nvPr/>
        </p:nvSpPr>
        <p:spPr>
          <a:xfrm>
            <a:off x="7466527" y="1397102"/>
            <a:ext cx="1371600" cy="1169551"/>
          </a:xfrm>
          <a:prstGeom prst="rect">
            <a:avLst/>
          </a:prstGeom>
          <a:solidFill>
            <a:srgbClr val="FFFF00"/>
          </a:solidFill>
        </p:spPr>
        <p:txBody>
          <a:bodyPr wrap="square" rtlCol="0">
            <a:spAutoFit/>
          </a:bodyPr>
          <a:lstStyle/>
          <a:p>
            <a:pPr algn="ctr"/>
            <a:r>
              <a:rPr lang="en-CA" sz="1400" dirty="0" smtClean="0"/>
              <a:t>Areas to focus mitigation efforts, on service zones the City keeps.</a:t>
            </a:r>
            <a:endParaRPr lang="en-CA" sz="1400" dirty="0"/>
          </a:p>
        </p:txBody>
      </p:sp>
    </p:spTree>
    <p:extLst>
      <p:ext uri="{BB962C8B-B14F-4D97-AF65-F5344CB8AC3E}">
        <p14:creationId xmlns:p14="http://schemas.microsoft.com/office/powerpoint/2010/main" val="1721707961"/>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115" y="3234690"/>
            <a:ext cx="1203960" cy="132588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12642" y="2261082"/>
            <a:ext cx="1384589" cy="1485550"/>
          </a:xfrm>
          <a:prstGeom prst="rect">
            <a:avLst/>
          </a:prstGeom>
        </p:spPr>
      </p:pic>
      <p:sp>
        <p:nvSpPr>
          <p:cNvPr id="2" name="Title 1"/>
          <p:cNvSpPr>
            <a:spLocks noGrp="1"/>
          </p:cNvSpPr>
          <p:nvPr>
            <p:ph type="title"/>
          </p:nvPr>
        </p:nvSpPr>
        <p:spPr>
          <a:xfrm>
            <a:off x="0" y="411510"/>
            <a:ext cx="9144000" cy="857250"/>
          </a:xfrm>
        </p:spPr>
        <p:txBody>
          <a:bodyPr/>
          <a:lstStyle/>
          <a:p>
            <a:r>
              <a:rPr lang="en-CA" dirty="0" smtClean="0"/>
              <a:t>Implementation Plan:  Mitigation </a:t>
            </a:r>
            <a:r>
              <a:rPr lang="en-CA" dirty="0"/>
              <a:t>E</a:t>
            </a:r>
            <a:r>
              <a:rPr lang="en-CA" dirty="0" smtClean="0"/>
              <a:t>fforts</a:t>
            </a:r>
            <a:endParaRPr lang="en-CA"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544" y="1419621"/>
            <a:ext cx="1463040" cy="1272540"/>
          </a:xfrm>
          <a:prstGeom prst="rect">
            <a:avLst/>
          </a:prstGeom>
        </p:spPr>
      </p:pic>
      <p:sp>
        <p:nvSpPr>
          <p:cNvPr id="4" name="TextBox 3"/>
          <p:cNvSpPr txBox="1"/>
          <p:nvPr/>
        </p:nvSpPr>
        <p:spPr>
          <a:xfrm>
            <a:off x="2051720" y="1646756"/>
            <a:ext cx="6804248" cy="461665"/>
          </a:xfrm>
          <a:prstGeom prst="rect">
            <a:avLst/>
          </a:prstGeom>
          <a:noFill/>
        </p:spPr>
        <p:txBody>
          <a:bodyPr wrap="square" rtlCol="0">
            <a:spAutoFit/>
          </a:bodyPr>
          <a:lstStyle/>
          <a:p>
            <a:r>
              <a:rPr lang="en-CA" dirty="0" smtClean="0"/>
              <a:t>Benchmark Best Practises in other Municipalities</a:t>
            </a:r>
            <a:endParaRPr lang="en-CA" dirty="0"/>
          </a:p>
        </p:txBody>
      </p:sp>
      <p:sp>
        <p:nvSpPr>
          <p:cNvPr id="7" name="TextBox 6"/>
          <p:cNvSpPr txBox="1"/>
          <p:nvPr/>
        </p:nvSpPr>
        <p:spPr>
          <a:xfrm>
            <a:off x="1199063" y="2773025"/>
            <a:ext cx="5701273" cy="461665"/>
          </a:xfrm>
          <a:prstGeom prst="rect">
            <a:avLst/>
          </a:prstGeom>
          <a:noFill/>
        </p:spPr>
        <p:txBody>
          <a:bodyPr wrap="square" rtlCol="0">
            <a:spAutoFit/>
          </a:bodyPr>
          <a:lstStyle/>
          <a:p>
            <a:r>
              <a:rPr lang="en-CA" dirty="0" smtClean="0"/>
              <a:t>Research Training and Injury avoidance</a:t>
            </a:r>
            <a:endParaRPr lang="en-CA" dirty="0"/>
          </a:p>
        </p:txBody>
      </p:sp>
      <p:sp>
        <p:nvSpPr>
          <p:cNvPr id="8" name="TextBox 7"/>
          <p:cNvSpPr txBox="1"/>
          <p:nvPr/>
        </p:nvSpPr>
        <p:spPr>
          <a:xfrm>
            <a:off x="1930584" y="3795886"/>
            <a:ext cx="6804248" cy="461665"/>
          </a:xfrm>
          <a:prstGeom prst="rect">
            <a:avLst/>
          </a:prstGeom>
          <a:noFill/>
        </p:spPr>
        <p:txBody>
          <a:bodyPr wrap="square" rtlCol="0">
            <a:spAutoFit/>
          </a:bodyPr>
          <a:lstStyle/>
          <a:p>
            <a:r>
              <a:rPr lang="en-CA" dirty="0" smtClean="0"/>
              <a:t>Explore Hiring and Labour Pool Strategy</a:t>
            </a:r>
            <a:endParaRPr lang="en-CA" dirty="0"/>
          </a:p>
        </p:txBody>
      </p:sp>
    </p:spTree>
    <p:extLst>
      <p:ext uri="{BB962C8B-B14F-4D97-AF65-F5344CB8AC3E}">
        <p14:creationId xmlns:p14="http://schemas.microsoft.com/office/powerpoint/2010/main" val="502117003"/>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020" y="627534"/>
            <a:ext cx="8229600" cy="514350"/>
          </a:xfrm>
        </p:spPr>
        <p:txBody>
          <a:bodyPr>
            <a:normAutofit fontScale="90000"/>
          </a:bodyPr>
          <a:lstStyle/>
          <a:p>
            <a:r>
              <a:rPr lang="en-US" dirty="0" smtClean="0"/>
              <a:t>Identify Variables that affect the Process Output – The Recruiting Process</a:t>
            </a:r>
            <a:endParaRPr lang="en-CA"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779662"/>
            <a:ext cx="8420100" cy="32701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 Box 5"/>
          <p:cNvSpPr txBox="1">
            <a:spLocks noChangeArrowheads="1"/>
          </p:cNvSpPr>
          <p:nvPr/>
        </p:nvSpPr>
        <p:spPr bwMode="auto">
          <a:xfrm>
            <a:off x="5795099" y="1304772"/>
            <a:ext cx="3101362" cy="461665"/>
          </a:xfrm>
          <a:prstGeom prst="rect">
            <a:avLst/>
          </a:prstGeom>
          <a:noFill/>
          <a:ln w="9525">
            <a:noFill/>
            <a:miter lim="800000"/>
            <a:headEnd/>
            <a:tailEnd/>
          </a:ln>
          <a:effectLst/>
        </p:spPr>
        <p:txBody>
          <a:bodyPr wrap="none">
            <a:spAutoFit/>
          </a:bodyPr>
          <a:lstStyle/>
          <a:p>
            <a:pPr algn="r"/>
            <a:r>
              <a:rPr lang="en-US" i="1" dirty="0">
                <a:latin typeface="Tahoma" pitchFamily="34" charset="0"/>
              </a:rPr>
              <a:t>Cause Effect Diagram</a:t>
            </a:r>
          </a:p>
        </p:txBody>
      </p:sp>
    </p:spTree>
    <p:extLst>
      <p:ext uri="{BB962C8B-B14F-4D97-AF65-F5344CB8AC3E}">
        <p14:creationId xmlns:p14="http://schemas.microsoft.com/office/powerpoint/2010/main" val="4233839661"/>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020" y="627534"/>
            <a:ext cx="8229600" cy="514350"/>
          </a:xfrm>
        </p:spPr>
        <p:txBody>
          <a:bodyPr>
            <a:normAutofit fontScale="90000"/>
          </a:bodyPr>
          <a:lstStyle/>
          <a:p>
            <a:r>
              <a:rPr lang="en-US" dirty="0" smtClean="0"/>
              <a:t>Identify Variables that affect the Process Output – The Recruiting Process</a:t>
            </a:r>
            <a:endParaRPr lang="en-CA"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779662"/>
            <a:ext cx="8420100" cy="32701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 Box 5"/>
          <p:cNvSpPr txBox="1">
            <a:spLocks noChangeArrowheads="1"/>
          </p:cNvSpPr>
          <p:nvPr/>
        </p:nvSpPr>
        <p:spPr bwMode="auto">
          <a:xfrm>
            <a:off x="5795099" y="1304772"/>
            <a:ext cx="3101362" cy="461665"/>
          </a:xfrm>
          <a:prstGeom prst="rect">
            <a:avLst/>
          </a:prstGeom>
          <a:noFill/>
          <a:ln w="9525">
            <a:noFill/>
            <a:miter lim="800000"/>
            <a:headEnd/>
            <a:tailEnd/>
          </a:ln>
          <a:effectLst/>
        </p:spPr>
        <p:txBody>
          <a:bodyPr wrap="none">
            <a:spAutoFit/>
          </a:bodyPr>
          <a:lstStyle/>
          <a:p>
            <a:pPr algn="r"/>
            <a:r>
              <a:rPr lang="en-US" i="1" dirty="0">
                <a:latin typeface="Tahoma" pitchFamily="34" charset="0"/>
              </a:rPr>
              <a:t>Cause Effect Diagram</a:t>
            </a:r>
          </a:p>
        </p:txBody>
      </p:sp>
    </p:spTree>
    <p:extLst>
      <p:ext uri="{BB962C8B-B14F-4D97-AF65-F5344CB8AC3E}">
        <p14:creationId xmlns:p14="http://schemas.microsoft.com/office/powerpoint/2010/main" val="1553940963"/>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Solution:  Implementation and Control</a:t>
            </a:r>
            <a:endParaRPr lang="en-CA" dirty="0"/>
          </a:p>
        </p:txBody>
      </p:sp>
      <p:sp>
        <p:nvSpPr>
          <p:cNvPr id="3" name="Rectangle 2"/>
          <p:cNvSpPr/>
          <p:nvPr/>
        </p:nvSpPr>
        <p:spPr bwMode="auto">
          <a:xfrm>
            <a:off x="467544" y="1923678"/>
            <a:ext cx="1296144" cy="360040"/>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CA" sz="2400" b="0" i="0" u="none" strike="noStrike" cap="none" normalizeH="0" baseline="0" dirty="0" smtClean="0">
                <a:ln>
                  <a:noFill/>
                </a:ln>
                <a:solidFill>
                  <a:schemeClr val="tx1"/>
                </a:solidFill>
                <a:effectLst/>
                <a:latin typeface="Arial" charset="0"/>
                <a:ea typeface="ＭＳ Ｐゴシック" pitchFamily="-128" charset="-128"/>
              </a:rPr>
              <a:t>Q4 -Jan</a:t>
            </a:r>
          </a:p>
        </p:txBody>
      </p:sp>
      <p:sp>
        <p:nvSpPr>
          <p:cNvPr id="4" name="Rectangle 3"/>
          <p:cNvSpPr/>
          <p:nvPr/>
        </p:nvSpPr>
        <p:spPr bwMode="auto">
          <a:xfrm>
            <a:off x="251520" y="1347614"/>
            <a:ext cx="864096" cy="432048"/>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CA" sz="2400" b="0" i="0" u="none" strike="noStrike" cap="none" normalizeH="0" baseline="0" dirty="0" smtClean="0">
                <a:ln>
                  <a:noFill/>
                </a:ln>
                <a:solidFill>
                  <a:schemeClr val="tx1"/>
                </a:solidFill>
                <a:effectLst/>
                <a:latin typeface="Arial" charset="0"/>
                <a:ea typeface="ＭＳ Ｐゴシック" pitchFamily="-128" charset="-128"/>
              </a:rPr>
              <a:t>2016</a:t>
            </a:r>
          </a:p>
        </p:txBody>
      </p:sp>
      <p:sp>
        <p:nvSpPr>
          <p:cNvPr id="5" name="Rectangle 4"/>
          <p:cNvSpPr/>
          <p:nvPr/>
        </p:nvSpPr>
        <p:spPr bwMode="auto">
          <a:xfrm>
            <a:off x="1115616" y="1345399"/>
            <a:ext cx="864096" cy="432048"/>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CA" sz="2400" b="0" i="0" u="none" strike="noStrike" cap="none" normalizeH="0" baseline="0" dirty="0" smtClean="0">
                <a:ln>
                  <a:noFill/>
                </a:ln>
                <a:solidFill>
                  <a:schemeClr val="tx1"/>
                </a:solidFill>
                <a:effectLst/>
                <a:latin typeface="Arial" charset="0"/>
                <a:ea typeface="ＭＳ Ｐゴシック" pitchFamily="-128" charset="-128"/>
              </a:rPr>
              <a:t>2017</a:t>
            </a:r>
          </a:p>
        </p:txBody>
      </p:sp>
      <p:sp>
        <p:nvSpPr>
          <p:cNvPr id="6" name="Rectangle 5"/>
          <p:cNvSpPr/>
          <p:nvPr/>
        </p:nvSpPr>
        <p:spPr bwMode="auto">
          <a:xfrm>
            <a:off x="2267744" y="1923678"/>
            <a:ext cx="1476942" cy="36004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CA" sz="2400" b="0" i="0" u="none" strike="noStrike" cap="none" normalizeH="0" baseline="0" dirty="0" smtClean="0">
                <a:ln>
                  <a:noFill/>
                </a:ln>
                <a:solidFill>
                  <a:schemeClr val="tx1"/>
                </a:solidFill>
                <a:effectLst/>
                <a:latin typeface="Arial" charset="0"/>
                <a:ea typeface="ＭＳ Ｐゴシック" pitchFamily="-128" charset="-128"/>
              </a:rPr>
              <a:t>Mar- May</a:t>
            </a:r>
          </a:p>
        </p:txBody>
      </p:sp>
      <p:sp>
        <p:nvSpPr>
          <p:cNvPr id="7" name="Rectangle 6"/>
          <p:cNvSpPr/>
          <p:nvPr/>
        </p:nvSpPr>
        <p:spPr bwMode="auto">
          <a:xfrm>
            <a:off x="5220073" y="1920585"/>
            <a:ext cx="648072" cy="36004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CA" dirty="0" smtClean="0"/>
              <a:t>Q4</a:t>
            </a:r>
            <a:endParaRPr kumimoji="0" lang="en-CA" sz="2400" b="0" i="0" u="none" strike="noStrike" cap="none" normalizeH="0" baseline="0" dirty="0" smtClean="0">
              <a:ln>
                <a:noFill/>
              </a:ln>
              <a:solidFill>
                <a:schemeClr val="tx1"/>
              </a:solidFill>
              <a:effectLst/>
              <a:latin typeface="Arial" charset="0"/>
              <a:ea typeface="ＭＳ Ｐゴシック" pitchFamily="-128" charset="-128"/>
            </a:endParaRPr>
          </a:p>
        </p:txBody>
      </p:sp>
      <p:sp>
        <p:nvSpPr>
          <p:cNvPr id="9" name="Rectangle 8"/>
          <p:cNvSpPr/>
          <p:nvPr/>
        </p:nvSpPr>
        <p:spPr bwMode="auto">
          <a:xfrm>
            <a:off x="6012160" y="1345399"/>
            <a:ext cx="864096" cy="432048"/>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CA" sz="2400" b="0" i="0" u="none" strike="noStrike" cap="none" normalizeH="0" baseline="0" dirty="0" smtClean="0">
                <a:ln>
                  <a:noFill/>
                </a:ln>
                <a:solidFill>
                  <a:schemeClr val="tx1"/>
                </a:solidFill>
                <a:effectLst/>
                <a:latin typeface="Arial" charset="0"/>
                <a:ea typeface="ＭＳ Ｐゴシック" pitchFamily="-128" charset="-128"/>
              </a:rPr>
              <a:t>2018</a:t>
            </a:r>
          </a:p>
        </p:txBody>
      </p:sp>
      <p:sp>
        <p:nvSpPr>
          <p:cNvPr id="11" name="Rectangle 10"/>
          <p:cNvSpPr/>
          <p:nvPr/>
        </p:nvSpPr>
        <p:spPr bwMode="auto">
          <a:xfrm>
            <a:off x="7596336" y="1892966"/>
            <a:ext cx="792088" cy="36004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CA" dirty="0" smtClean="0"/>
              <a:t>May</a:t>
            </a:r>
            <a:endParaRPr kumimoji="0" lang="en-CA" sz="2400" b="0" i="0" u="none" strike="noStrike" cap="none" normalizeH="0" baseline="0" dirty="0" smtClean="0">
              <a:ln>
                <a:noFill/>
              </a:ln>
              <a:solidFill>
                <a:schemeClr val="tx1"/>
              </a:solidFill>
              <a:effectLst/>
              <a:latin typeface="Arial" charset="0"/>
              <a:ea typeface="ＭＳ Ｐゴシック" pitchFamily="-128" charset="-128"/>
            </a:endParaRPr>
          </a:p>
        </p:txBody>
      </p:sp>
      <p:sp>
        <p:nvSpPr>
          <p:cNvPr id="12" name="Rectangle 11"/>
          <p:cNvSpPr/>
          <p:nvPr/>
        </p:nvSpPr>
        <p:spPr bwMode="auto">
          <a:xfrm>
            <a:off x="251520" y="2427735"/>
            <a:ext cx="2520280" cy="360040"/>
          </a:xfrm>
          <a:prstGeom prst="rect">
            <a:avLst/>
          </a:prstGeom>
          <a:solidFill>
            <a:srgbClr val="00B05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CA" sz="2400" b="1" i="0" u="none" strike="noStrike" cap="none" normalizeH="0" baseline="0" dirty="0" smtClean="0">
                <a:ln>
                  <a:noFill/>
                </a:ln>
                <a:solidFill>
                  <a:schemeClr val="tx1"/>
                </a:solidFill>
                <a:effectLst/>
                <a:latin typeface="Arial" charset="0"/>
                <a:ea typeface="ＭＳ Ｐゴシック" pitchFamily="-128" charset="-128"/>
              </a:rPr>
              <a:t>Prepare Tender</a:t>
            </a:r>
          </a:p>
        </p:txBody>
      </p:sp>
      <p:sp>
        <p:nvSpPr>
          <p:cNvPr id="13" name="Rectangle 12"/>
          <p:cNvSpPr/>
          <p:nvPr/>
        </p:nvSpPr>
        <p:spPr bwMode="auto">
          <a:xfrm>
            <a:off x="2285458" y="2952091"/>
            <a:ext cx="1459228" cy="627771"/>
          </a:xfrm>
          <a:prstGeom prst="rect">
            <a:avLst/>
          </a:prstGeom>
          <a:solidFill>
            <a:srgbClr val="92D05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CA" sz="1800" b="1" dirty="0" smtClean="0"/>
              <a:t>Evaluate/</a:t>
            </a:r>
          </a:p>
          <a:p>
            <a:pPr marL="0" marR="0" indent="0" algn="ctr" defTabSz="914400" rtl="0" eaLnBrk="0" fontAlgn="base" latinLnBrk="0" hangingPunct="0">
              <a:lnSpc>
                <a:spcPct val="100000"/>
              </a:lnSpc>
              <a:spcBef>
                <a:spcPct val="0"/>
              </a:spcBef>
              <a:spcAft>
                <a:spcPct val="0"/>
              </a:spcAft>
              <a:buClrTx/>
              <a:buSzTx/>
              <a:buFontTx/>
              <a:buNone/>
              <a:tabLst/>
            </a:pPr>
            <a:r>
              <a:rPr lang="en-CA" sz="1800" b="1" dirty="0"/>
              <a:t>A</a:t>
            </a:r>
            <a:r>
              <a:rPr lang="en-CA" sz="1800" b="1" dirty="0" smtClean="0"/>
              <a:t>ward</a:t>
            </a:r>
            <a:endParaRPr kumimoji="0" lang="en-CA" sz="1800" b="1" i="0" u="none" strike="noStrike" cap="none" normalizeH="0" baseline="0" dirty="0" smtClean="0">
              <a:ln>
                <a:noFill/>
              </a:ln>
              <a:solidFill>
                <a:schemeClr val="tx1"/>
              </a:solidFill>
              <a:effectLst/>
            </a:endParaRPr>
          </a:p>
        </p:txBody>
      </p:sp>
      <p:sp>
        <p:nvSpPr>
          <p:cNvPr id="14" name="Rectangle 13"/>
          <p:cNvSpPr/>
          <p:nvPr/>
        </p:nvSpPr>
        <p:spPr bwMode="auto">
          <a:xfrm>
            <a:off x="7592755" y="3939902"/>
            <a:ext cx="1155711" cy="627771"/>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CA" sz="1800" dirty="0" smtClean="0"/>
              <a:t>Analyze Perform</a:t>
            </a:r>
            <a:r>
              <a:rPr lang="en-CA" sz="1800" dirty="0" smtClean="0">
                <a:solidFill>
                  <a:srgbClr val="FF0000"/>
                </a:solidFill>
              </a:rPr>
              <a:t>. </a:t>
            </a:r>
            <a:endParaRPr kumimoji="0" lang="en-CA" sz="1800" b="0" i="0" u="none" strike="noStrike" cap="none" normalizeH="0" baseline="0" dirty="0" smtClean="0">
              <a:ln>
                <a:noFill/>
              </a:ln>
              <a:solidFill>
                <a:srgbClr val="FF0000"/>
              </a:solidFill>
              <a:effectLst/>
            </a:endParaRPr>
          </a:p>
        </p:txBody>
      </p:sp>
      <p:sp>
        <p:nvSpPr>
          <p:cNvPr id="15" name="Rectangle 14"/>
          <p:cNvSpPr/>
          <p:nvPr/>
        </p:nvSpPr>
        <p:spPr bwMode="auto">
          <a:xfrm>
            <a:off x="1115616" y="3723879"/>
            <a:ext cx="6336704" cy="843794"/>
          </a:xfrm>
          <a:prstGeom prst="rect">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CA" sz="2400" b="1" i="0" u="none" strike="noStrike" cap="none" normalizeH="0" baseline="0" dirty="0" smtClean="0">
                <a:ln>
                  <a:noFill/>
                </a:ln>
                <a:solidFill>
                  <a:schemeClr val="tx1"/>
                </a:solidFill>
                <a:effectLst/>
                <a:latin typeface="Arial" charset="0"/>
                <a:ea typeface="ＭＳ Ｐゴシック" pitchFamily="-128" charset="-128"/>
              </a:rPr>
              <a:t>Benchmark and analyze work practises, equipment and spin-off</a:t>
            </a:r>
            <a:r>
              <a:rPr kumimoji="0" lang="en-CA" sz="2400" b="1" i="0" u="none" strike="noStrike" cap="none" normalizeH="0" dirty="0" smtClean="0">
                <a:ln>
                  <a:noFill/>
                </a:ln>
                <a:solidFill>
                  <a:schemeClr val="tx1"/>
                </a:solidFill>
                <a:effectLst/>
                <a:latin typeface="Arial" charset="0"/>
                <a:ea typeface="ＭＳ Ｐゴシック" pitchFamily="-128" charset="-128"/>
              </a:rPr>
              <a:t> projects.</a:t>
            </a:r>
            <a:endParaRPr kumimoji="0" lang="en-CA" sz="2400" b="1" i="0" u="none" strike="noStrike" cap="none" normalizeH="0" baseline="0" dirty="0" smtClean="0">
              <a:ln>
                <a:noFill/>
              </a:ln>
              <a:solidFill>
                <a:schemeClr val="tx1"/>
              </a:solidFill>
              <a:effectLst/>
              <a:latin typeface="Arial" charset="0"/>
              <a:ea typeface="ＭＳ Ｐゴシック" pitchFamily="-128" charset="-128"/>
            </a:endParaRPr>
          </a:p>
        </p:txBody>
      </p:sp>
      <p:cxnSp>
        <p:nvCxnSpPr>
          <p:cNvPr id="17" name="Straight Connector 16"/>
          <p:cNvCxnSpPr/>
          <p:nvPr/>
        </p:nvCxnSpPr>
        <p:spPr bwMode="auto">
          <a:xfrm>
            <a:off x="107504" y="2355726"/>
            <a:ext cx="8784976"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p:cNvCxnSpPr>
            <a:endCxn id="3" idx="0"/>
          </p:cNvCxnSpPr>
          <p:nvPr/>
        </p:nvCxnSpPr>
        <p:spPr bwMode="auto">
          <a:xfrm>
            <a:off x="1115616" y="177966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p:cNvCxnSpPr/>
          <p:nvPr/>
        </p:nvCxnSpPr>
        <p:spPr bwMode="auto">
          <a:xfrm>
            <a:off x="6012160" y="1779662"/>
            <a:ext cx="0" cy="1944217"/>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480282882"/>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9502"/>
            <a:ext cx="7772400" cy="857250"/>
          </a:xfrm>
        </p:spPr>
        <p:txBody>
          <a:bodyPr>
            <a:normAutofit/>
          </a:bodyPr>
          <a:lstStyle/>
          <a:p>
            <a:r>
              <a:rPr lang="en-CA" u="sng" dirty="0" smtClean="0"/>
              <a:t>Lessons Learned</a:t>
            </a:r>
            <a:endParaRPr lang="en-CA" u="sng" dirty="0"/>
          </a:p>
        </p:txBody>
      </p:sp>
      <p:sp>
        <p:nvSpPr>
          <p:cNvPr id="5" name="Content Placeholder 4"/>
          <p:cNvSpPr>
            <a:spLocks noGrp="1"/>
          </p:cNvSpPr>
          <p:nvPr>
            <p:ph idx="1"/>
          </p:nvPr>
        </p:nvSpPr>
        <p:spPr>
          <a:xfrm>
            <a:off x="683568" y="1131591"/>
            <a:ext cx="7772400" cy="2808311"/>
          </a:xfrm>
        </p:spPr>
        <p:txBody>
          <a:bodyPr>
            <a:normAutofit fontScale="92500" lnSpcReduction="10000"/>
          </a:bodyPr>
          <a:lstStyle/>
          <a:p>
            <a:r>
              <a:rPr lang="en-CA" sz="4000" dirty="0" smtClean="0"/>
              <a:t>Should have been a sanitation worker involved in the project (VOC)</a:t>
            </a:r>
          </a:p>
          <a:p>
            <a:r>
              <a:rPr lang="en-CA" sz="4000" dirty="0" smtClean="0"/>
              <a:t>Met tight timeline (mostly done in Nov)</a:t>
            </a:r>
          </a:p>
          <a:p>
            <a:endParaRPr lang="en-CA" dirty="0"/>
          </a:p>
        </p:txBody>
      </p:sp>
    </p:spTree>
    <p:extLst>
      <p:ext uri="{BB962C8B-B14F-4D97-AF65-F5344CB8AC3E}">
        <p14:creationId xmlns:p14="http://schemas.microsoft.com/office/powerpoint/2010/main" val="1621845314"/>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Problem Statement</a:t>
            </a:r>
            <a:endParaRPr lang="en-CA" dirty="0"/>
          </a:p>
        </p:txBody>
      </p:sp>
      <p:sp>
        <p:nvSpPr>
          <p:cNvPr id="3" name="Content Placeholder 2"/>
          <p:cNvSpPr>
            <a:spLocks noGrp="1"/>
          </p:cNvSpPr>
          <p:nvPr>
            <p:ph idx="1"/>
          </p:nvPr>
        </p:nvSpPr>
        <p:spPr/>
        <p:txBody>
          <a:bodyPr/>
          <a:lstStyle/>
          <a:p>
            <a:r>
              <a:rPr lang="en-CA" dirty="0" smtClean="0"/>
              <a:t>Should the City of Moncton be in the Waste Collection Business??</a:t>
            </a:r>
            <a:endParaRPr lang="en-CA" dirty="0"/>
          </a:p>
        </p:txBody>
      </p:sp>
    </p:spTree>
    <p:extLst>
      <p:ext uri="{BB962C8B-B14F-4D97-AF65-F5344CB8AC3E}">
        <p14:creationId xmlns:p14="http://schemas.microsoft.com/office/powerpoint/2010/main" val="3624123267"/>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9502"/>
            <a:ext cx="7772400" cy="857250"/>
          </a:xfrm>
        </p:spPr>
        <p:txBody>
          <a:bodyPr>
            <a:normAutofit/>
          </a:bodyPr>
          <a:lstStyle/>
          <a:p>
            <a:r>
              <a:rPr lang="en-CA" u="sng" dirty="0" smtClean="0"/>
              <a:t>Lessons Learned</a:t>
            </a:r>
            <a:endParaRPr lang="en-CA" u="sng" dirty="0"/>
          </a:p>
        </p:txBody>
      </p:sp>
      <p:sp>
        <p:nvSpPr>
          <p:cNvPr id="5" name="Content Placeholder 4"/>
          <p:cNvSpPr>
            <a:spLocks noGrp="1"/>
          </p:cNvSpPr>
          <p:nvPr>
            <p:ph idx="1"/>
          </p:nvPr>
        </p:nvSpPr>
        <p:spPr>
          <a:xfrm>
            <a:off x="683568" y="1131591"/>
            <a:ext cx="7772400" cy="2016223"/>
          </a:xfrm>
        </p:spPr>
        <p:txBody>
          <a:bodyPr>
            <a:noAutofit/>
          </a:bodyPr>
          <a:lstStyle/>
          <a:p>
            <a:r>
              <a:rPr lang="en-CA" sz="4400" dirty="0" smtClean="0"/>
              <a:t>A lot of research already done</a:t>
            </a:r>
          </a:p>
          <a:p>
            <a:r>
              <a:rPr lang="en-CA" sz="4400" dirty="0" smtClean="0"/>
              <a:t>Right people in the room</a:t>
            </a:r>
          </a:p>
          <a:p>
            <a:r>
              <a:rPr lang="en-CA" sz="4400" dirty="0" smtClean="0"/>
              <a:t>Open mind from operations</a:t>
            </a:r>
          </a:p>
          <a:p>
            <a:endParaRPr lang="en-CA" sz="4400" dirty="0"/>
          </a:p>
        </p:txBody>
      </p:sp>
    </p:spTree>
    <p:extLst>
      <p:ext uri="{BB962C8B-B14F-4D97-AF65-F5344CB8AC3E}">
        <p14:creationId xmlns:p14="http://schemas.microsoft.com/office/powerpoint/2010/main" val="2740109671"/>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47864" y="732703"/>
            <a:ext cx="2088232" cy="486054"/>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smtClean="0"/>
              <a:t>Need to Pick Garbage</a:t>
            </a:r>
            <a:endParaRPr lang="en-CA" sz="1200" dirty="0"/>
          </a:p>
        </p:txBody>
      </p:sp>
      <p:sp>
        <p:nvSpPr>
          <p:cNvPr id="5" name="Rectangle 4"/>
          <p:cNvSpPr/>
          <p:nvPr/>
        </p:nvSpPr>
        <p:spPr>
          <a:xfrm>
            <a:off x="3371247" y="1326769"/>
            <a:ext cx="2088232" cy="48605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smtClean="0">
                <a:solidFill>
                  <a:schemeClr val="tx1"/>
                </a:solidFill>
              </a:rPr>
              <a:t>Decide on Carrier /Method</a:t>
            </a:r>
            <a:endParaRPr lang="en-CA" sz="1200" dirty="0">
              <a:solidFill>
                <a:schemeClr val="tx1"/>
              </a:solidFill>
            </a:endParaRPr>
          </a:p>
        </p:txBody>
      </p:sp>
      <p:sp>
        <p:nvSpPr>
          <p:cNvPr id="6" name="Rectangle 5"/>
          <p:cNvSpPr/>
          <p:nvPr/>
        </p:nvSpPr>
        <p:spPr>
          <a:xfrm>
            <a:off x="3371247" y="1920835"/>
            <a:ext cx="2088232" cy="48605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smtClean="0">
                <a:solidFill>
                  <a:schemeClr val="tx1"/>
                </a:solidFill>
              </a:rPr>
              <a:t>Plan/Negotiate Schedule</a:t>
            </a:r>
            <a:endParaRPr lang="en-CA" sz="1200" dirty="0">
              <a:solidFill>
                <a:schemeClr val="tx1"/>
              </a:solidFill>
            </a:endParaRPr>
          </a:p>
        </p:txBody>
      </p:sp>
      <p:sp>
        <p:nvSpPr>
          <p:cNvPr id="7" name="Rectangle 6"/>
          <p:cNvSpPr/>
          <p:nvPr/>
        </p:nvSpPr>
        <p:spPr>
          <a:xfrm>
            <a:off x="3393790" y="2541904"/>
            <a:ext cx="2088232" cy="48605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smtClean="0">
                <a:solidFill>
                  <a:schemeClr val="tx1"/>
                </a:solidFill>
              </a:rPr>
              <a:t>Mitigate Risk to Schedule</a:t>
            </a:r>
            <a:endParaRPr lang="en-CA" sz="1200" dirty="0">
              <a:solidFill>
                <a:schemeClr val="tx1"/>
              </a:solidFill>
            </a:endParaRPr>
          </a:p>
        </p:txBody>
      </p:sp>
      <p:sp>
        <p:nvSpPr>
          <p:cNvPr id="8" name="Rectangle 7"/>
          <p:cNvSpPr/>
          <p:nvPr/>
        </p:nvSpPr>
        <p:spPr>
          <a:xfrm>
            <a:off x="3393790" y="3163973"/>
            <a:ext cx="2088232" cy="486054"/>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smtClean="0"/>
              <a:t>Pick Garbage</a:t>
            </a:r>
            <a:endParaRPr lang="en-CA" sz="1200" dirty="0"/>
          </a:p>
        </p:txBody>
      </p:sp>
      <p:sp>
        <p:nvSpPr>
          <p:cNvPr id="9" name="Rectangle 8"/>
          <p:cNvSpPr/>
          <p:nvPr/>
        </p:nvSpPr>
        <p:spPr>
          <a:xfrm>
            <a:off x="3393790" y="3757039"/>
            <a:ext cx="2088232" cy="486054"/>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smtClean="0"/>
              <a:t>Drop at Waste Site</a:t>
            </a:r>
            <a:endParaRPr lang="en-CA" sz="1200" dirty="0"/>
          </a:p>
        </p:txBody>
      </p:sp>
      <p:sp>
        <p:nvSpPr>
          <p:cNvPr id="10" name="Rectangle 9"/>
          <p:cNvSpPr/>
          <p:nvPr/>
        </p:nvSpPr>
        <p:spPr>
          <a:xfrm>
            <a:off x="3429585" y="4351105"/>
            <a:ext cx="2088232" cy="48605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smtClean="0">
                <a:solidFill>
                  <a:schemeClr val="tx1"/>
                </a:solidFill>
              </a:rPr>
              <a:t>Compensate for work and Injury</a:t>
            </a:r>
            <a:endParaRPr lang="en-CA" sz="1200" dirty="0">
              <a:solidFill>
                <a:schemeClr val="tx1"/>
              </a:solidFill>
            </a:endParaRPr>
          </a:p>
        </p:txBody>
      </p:sp>
      <p:sp>
        <p:nvSpPr>
          <p:cNvPr id="11" name="Rectangle 10"/>
          <p:cNvSpPr/>
          <p:nvPr/>
        </p:nvSpPr>
        <p:spPr>
          <a:xfrm>
            <a:off x="277064" y="339390"/>
            <a:ext cx="720080" cy="2700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CA" dirty="0" smtClean="0"/>
              <a:t>S</a:t>
            </a:r>
            <a:endParaRPr lang="en-CA" dirty="0"/>
          </a:p>
        </p:txBody>
      </p:sp>
      <p:sp>
        <p:nvSpPr>
          <p:cNvPr id="12" name="Rectangle 11"/>
          <p:cNvSpPr/>
          <p:nvPr/>
        </p:nvSpPr>
        <p:spPr>
          <a:xfrm>
            <a:off x="1259632" y="348603"/>
            <a:ext cx="720080" cy="2700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CA" dirty="0"/>
              <a:t>I</a:t>
            </a:r>
          </a:p>
        </p:txBody>
      </p:sp>
      <p:sp>
        <p:nvSpPr>
          <p:cNvPr id="13" name="Rectangle 12"/>
          <p:cNvSpPr/>
          <p:nvPr/>
        </p:nvSpPr>
        <p:spPr>
          <a:xfrm>
            <a:off x="2267744" y="348603"/>
            <a:ext cx="720080" cy="27003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CA" sz="1200" dirty="0" smtClean="0"/>
              <a:t>I (CR)</a:t>
            </a:r>
            <a:endParaRPr lang="en-CA" sz="1200" dirty="0"/>
          </a:p>
        </p:txBody>
      </p:sp>
      <p:sp>
        <p:nvSpPr>
          <p:cNvPr id="14" name="Rectangle 13"/>
          <p:cNvSpPr/>
          <p:nvPr/>
        </p:nvSpPr>
        <p:spPr>
          <a:xfrm>
            <a:off x="3923928" y="339390"/>
            <a:ext cx="720080" cy="2700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CA" dirty="0"/>
              <a:t>P</a:t>
            </a:r>
          </a:p>
        </p:txBody>
      </p:sp>
      <p:sp>
        <p:nvSpPr>
          <p:cNvPr id="15" name="Rectangle 14"/>
          <p:cNvSpPr/>
          <p:nvPr/>
        </p:nvSpPr>
        <p:spPr>
          <a:xfrm>
            <a:off x="5940152" y="339390"/>
            <a:ext cx="720080" cy="2700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CA" dirty="0"/>
              <a:t>O</a:t>
            </a:r>
          </a:p>
        </p:txBody>
      </p:sp>
      <p:sp>
        <p:nvSpPr>
          <p:cNvPr id="16" name="Rectangle 15"/>
          <p:cNvSpPr/>
          <p:nvPr/>
        </p:nvSpPr>
        <p:spPr>
          <a:xfrm>
            <a:off x="6948264" y="327658"/>
            <a:ext cx="792088" cy="2700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CA" sz="1200" dirty="0" smtClean="0"/>
              <a:t>O (CR)</a:t>
            </a:r>
            <a:endParaRPr lang="en-CA" sz="1200" dirty="0"/>
          </a:p>
        </p:txBody>
      </p:sp>
      <p:sp>
        <p:nvSpPr>
          <p:cNvPr id="17" name="Rectangle 16"/>
          <p:cNvSpPr/>
          <p:nvPr/>
        </p:nvSpPr>
        <p:spPr>
          <a:xfrm>
            <a:off x="8028384" y="327658"/>
            <a:ext cx="720080" cy="2700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CA" dirty="0" smtClean="0"/>
              <a:t>C</a:t>
            </a:r>
            <a:endParaRPr lang="en-CA" dirty="0"/>
          </a:p>
        </p:txBody>
      </p:sp>
      <p:cxnSp>
        <p:nvCxnSpPr>
          <p:cNvPr id="20" name="Straight Arrow Connector 19"/>
          <p:cNvCxnSpPr>
            <a:stCxn id="4" idx="2"/>
            <a:endCxn id="5" idx="0"/>
          </p:cNvCxnSpPr>
          <p:nvPr/>
        </p:nvCxnSpPr>
        <p:spPr>
          <a:xfrm>
            <a:off x="4391983" y="1218757"/>
            <a:ext cx="23383" cy="1080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5" idx="2"/>
            <a:endCxn id="6" idx="0"/>
          </p:cNvCxnSpPr>
          <p:nvPr/>
        </p:nvCxnSpPr>
        <p:spPr>
          <a:xfrm>
            <a:off x="4415363" y="1812823"/>
            <a:ext cx="0" cy="1080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6" idx="2"/>
            <a:endCxn id="7" idx="0"/>
          </p:cNvCxnSpPr>
          <p:nvPr/>
        </p:nvCxnSpPr>
        <p:spPr>
          <a:xfrm>
            <a:off x="4415366" y="2406890"/>
            <a:ext cx="22543" cy="1350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7" idx="2"/>
            <a:endCxn id="8" idx="0"/>
          </p:cNvCxnSpPr>
          <p:nvPr/>
        </p:nvCxnSpPr>
        <p:spPr>
          <a:xfrm>
            <a:off x="4437906" y="3027958"/>
            <a:ext cx="0" cy="136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8" idx="2"/>
            <a:endCxn id="9" idx="0"/>
          </p:cNvCxnSpPr>
          <p:nvPr/>
        </p:nvCxnSpPr>
        <p:spPr>
          <a:xfrm>
            <a:off x="4437906" y="3650028"/>
            <a:ext cx="0" cy="1070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9" idx="2"/>
            <a:endCxn id="10" idx="0"/>
          </p:cNvCxnSpPr>
          <p:nvPr/>
        </p:nvCxnSpPr>
        <p:spPr>
          <a:xfrm>
            <a:off x="4437909" y="4243093"/>
            <a:ext cx="35795" cy="1080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 name="Oval 1"/>
          <p:cNvSpPr/>
          <p:nvPr/>
        </p:nvSpPr>
        <p:spPr bwMode="auto">
          <a:xfrm>
            <a:off x="3059832" y="4243093"/>
            <a:ext cx="2664296" cy="702078"/>
          </a:xfrm>
          <a:prstGeom prst="ellipse">
            <a:avLst/>
          </a:prstGeom>
          <a:solidFill>
            <a:srgbClr val="FF0000">
              <a:alpha val="20000"/>
            </a:srgb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Arial" charset="0"/>
              <a:ea typeface="ＭＳ Ｐゴシック" pitchFamily="-128" charset="-128"/>
            </a:endParaRPr>
          </a:p>
        </p:txBody>
      </p:sp>
      <p:sp>
        <p:nvSpPr>
          <p:cNvPr id="25" name="Oval 24"/>
          <p:cNvSpPr/>
          <p:nvPr/>
        </p:nvSpPr>
        <p:spPr bwMode="auto">
          <a:xfrm>
            <a:off x="3105758" y="2433530"/>
            <a:ext cx="2664296" cy="702078"/>
          </a:xfrm>
          <a:prstGeom prst="ellipse">
            <a:avLst/>
          </a:prstGeom>
          <a:solidFill>
            <a:srgbClr val="FF0000">
              <a:alpha val="20000"/>
            </a:srgb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Arial" charset="0"/>
              <a:ea typeface="ＭＳ Ｐゴシック" pitchFamily="-128" charset="-128"/>
            </a:endParaRPr>
          </a:p>
        </p:txBody>
      </p:sp>
      <p:sp>
        <p:nvSpPr>
          <p:cNvPr id="27" name="Oval 26"/>
          <p:cNvSpPr/>
          <p:nvPr/>
        </p:nvSpPr>
        <p:spPr bwMode="auto">
          <a:xfrm>
            <a:off x="3047706" y="1218757"/>
            <a:ext cx="2664296" cy="702078"/>
          </a:xfrm>
          <a:prstGeom prst="ellipse">
            <a:avLst/>
          </a:prstGeom>
          <a:solidFill>
            <a:srgbClr val="FF0000">
              <a:alpha val="20000"/>
            </a:srgb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Arial" charset="0"/>
              <a:ea typeface="ＭＳ Ｐゴシック" pitchFamily="-128" charset="-128"/>
            </a:endParaRPr>
          </a:p>
        </p:txBody>
      </p:sp>
    </p:spTree>
    <p:extLst>
      <p:ext uri="{BB962C8B-B14F-4D97-AF65-F5344CB8AC3E}">
        <p14:creationId xmlns:p14="http://schemas.microsoft.com/office/powerpoint/2010/main" val="1470283293"/>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47864" y="732703"/>
            <a:ext cx="2088232" cy="486054"/>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smtClean="0"/>
              <a:t>Need to Pick Garbage</a:t>
            </a:r>
            <a:endParaRPr lang="en-CA" sz="1200" dirty="0"/>
          </a:p>
        </p:txBody>
      </p:sp>
      <p:sp>
        <p:nvSpPr>
          <p:cNvPr id="5" name="Rectangle 4"/>
          <p:cNvSpPr/>
          <p:nvPr/>
        </p:nvSpPr>
        <p:spPr>
          <a:xfrm>
            <a:off x="3371247" y="1326769"/>
            <a:ext cx="2088232" cy="48605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smtClean="0"/>
              <a:t>Decide on Carrier /Method</a:t>
            </a:r>
            <a:endParaRPr lang="en-CA" sz="1200" dirty="0"/>
          </a:p>
        </p:txBody>
      </p:sp>
      <p:sp>
        <p:nvSpPr>
          <p:cNvPr id="6" name="Rectangle 5"/>
          <p:cNvSpPr/>
          <p:nvPr/>
        </p:nvSpPr>
        <p:spPr>
          <a:xfrm>
            <a:off x="3371247" y="1920835"/>
            <a:ext cx="2088232" cy="48605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smtClean="0">
                <a:solidFill>
                  <a:schemeClr val="tx1"/>
                </a:solidFill>
              </a:rPr>
              <a:t>Plan/Negotiate Schedule</a:t>
            </a:r>
            <a:endParaRPr lang="en-CA" sz="1200" dirty="0">
              <a:solidFill>
                <a:schemeClr val="tx1"/>
              </a:solidFill>
            </a:endParaRPr>
          </a:p>
        </p:txBody>
      </p:sp>
      <p:sp>
        <p:nvSpPr>
          <p:cNvPr id="7" name="Rectangle 6"/>
          <p:cNvSpPr/>
          <p:nvPr/>
        </p:nvSpPr>
        <p:spPr>
          <a:xfrm>
            <a:off x="3393790" y="2541904"/>
            <a:ext cx="2088232" cy="48605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smtClean="0">
                <a:solidFill>
                  <a:schemeClr val="tx1"/>
                </a:solidFill>
              </a:rPr>
              <a:t>Mitigate Risk to Schedule</a:t>
            </a:r>
            <a:endParaRPr lang="en-CA" sz="1200" dirty="0">
              <a:solidFill>
                <a:schemeClr val="tx1"/>
              </a:solidFill>
            </a:endParaRPr>
          </a:p>
        </p:txBody>
      </p:sp>
      <p:sp>
        <p:nvSpPr>
          <p:cNvPr id="8" name="Rectangle 7"/>
          <p:cNvSpPr/>
          <p:nvPr/>
        </p:nvSpPr>
        <p:spPr>
          <a:xfrm>
            <a:off x="3393790" y="3163973"/>
            <a:ext cx="2088232" cy="486054"/>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smtClean="0"/>
              <a:t>Pick Garbage</a:t>
            </a:r>
            <a:endParaRPr lang="en-CA" sz="1200" dirty="0"/>
          </a:p>
        </p:txBody>
      </p:sp>
      <p:sp>
        <p:nvSpPr>
          <p:cNvPr id="9" name="Rectangle 8"/>
          <p:cNvSpPr/>
          <p:nvPr/>
        </p:nvSpPr>
        <p:spPr>
          <a:xfrm>
            <a:off x="3393790" y="3757039"/>
            <a:ext cx="2088232" cy="486054"/>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smtClean="0"/>
              <a:t>Drop at Waste Site</a:t>
            </a:r>
            <a:endParaRPr lang="en-CA" sz="1200" dirty="0"/>
          </a:p>
        </p:txBody>
      </p:sp>
      <p:sp>
        <p:nvSpPr>
          <p:cNvPr id="10" name="Rectangle 9"/>
          <p:cNvSpPr/>
          <p:nvPr/>
        </p:nvSpPr>
        <p:spPr>
          <a:xfrm>
            <a:off x="3429585" y="4351105"/>
            <a:ext cx="2088232" cy="48605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smtClean="0"/>
              <a:t>Compensate for work and Injury</a:t>
            </a:r>
            <a:endParaRPr lang="en-CA" sz="1200" dirty="0"/>
          </a:p>
        </p:txBody>
      </p:sp>
      <p:sp>
        <p:nvSpPr>
          <p:cNvPr id="11" name="Rectangle 10"/>
          <p:cNvSpPr/>
          <p:nvPr/>
        </p:nvSpPr>
        <p:spPr>
          <a:xfrm>
            <a:off x="277064" y="339390"/>
            <a:ext cx="720080" cy="2700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CA" dirty="0" smtClean="0"/>
              <a:t>S</a:t>
            </a:r>
            <a:endParaRPr lang="en-CA" dirty="0"/>
          </a:p>
        </p:txBody>
      </p:sp>
      <p:sp>
        <p:nvSpPr>
          <p:cNvPr id="12" name="Rectangle 11"/>
          <p:cNvSpPr/>
          <p:nvPr/>
        </p:nvSpPr>
        <p:spPr>
          <a:xfrm>
            <a:off x="1259632" y="348603"/>
            <a:ext cx="720080" cy="2700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CA" dirty="0"/>
              <a:t>I</a:t>
            </a:r>
          </a:p>
        </p:txBody>
      </p:sp>
      <p:sp>
        <p:nvSpPr>
          <p:cNvPr id="13" name="Rectangle 12"/>
          <p:cNvSpPr/>
          <p:nvPr/>
        </p:nvSpPr>
        <p:spPr>
          <a:xfrm>
            <a:off x="2267744" y="348603"/>
            <a:ext cx="720080" cy="27003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CA" sz="1200" dirty="0" smtClean="0"/>
              <a:t>I (CR)</a:t>
            </a:r>
            <a:endParaRPr lang="en-CA" sz="1200" dirty="0"/>
          </a:p>
        </p:txBody>
      </p:sp>
      <p:sp>
        <p:nvSpPr>
          <p:cNvPr id="14" name="Rectangle 13"/>
          <p:cNvSpPr/>
          <p:nvPr/>
        </p:nvSpPr>
        <p:spPr>
          <a:xfrm>
            <a:off x="3923928" y="339390"/>
            <a:ext cx="720080" cy="2700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CA" dirty="0"/>
              <a:t>P</a:t>
            </a:r>
          </a:p>
        </p:txBody>
      </p:sp>
      <p:sp>
        <p:nvSpPr>
          <p:cNvPr id="15" name="Rectangle 14"/>
          <p:cNvSpPr/>
          <p:nvPr/>
        </p:nvSpPr>
        <p:spPr>
          <a:xfrm>
            <a:off x="5940152" y="339390"/>
            <a:ext cx="720080" cy="2700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CA" dirty="0"/>
              <a:t>O</a:t>
            </a:r>
          </a:p>
        </p:txBody>
      </p:sp>
      <p:sp>
        <p:nvSpPr>
          <p:cNvPr id="16" name="Rectangle 15"/>
          <p:cNvSpPr/>
          <p:nvPr/>
        </p:nvSpPr>
        <p:spPr>
          <a:xfrm>
            <a:off x="6948264" y="327658"/>
            <a:ext cx="792088" cy="2700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CA" sz="1200" dirty="0" smtClean="0"/>
              <a:t>O (CR)</a:t>
            </a:r>
            <a:endParaRPr lang="en-CA" sz="1200" dirty="0"/>
          </a:p>
        </p:txBody>
      </p:sp>
      <p:sp>
        <p:nvSpPr>
          <p:cNvPr id="17" name="Rectangle 16"/>
          <p:cNvSpPr/>
          <p:nvPr/>
        </p:nvSpPr>
        <p:spPr>
          <a:xfrm>
            <a:off x="8028384" y="327658"/>
            <a:ext cx="720080" cy="2700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CA" dirty="0" smtClean="0"/>
              <a:t>C</a:t>
            </a:r>
            <a:endParaRPr lang="en-CA" dirty="0"/>
          </a:p>
        </p:txBody>
      </p:sp>
      <p:cxnSp>
        <p:nvCxnSpPr>
          <p:cNvPr id="20" name="Straight Arrow Connector 19"/>
          <p:cNvCxnSpPr>
            <a:stCxn id="4" idx="2"/>
            <a:endCxn id="5" idx="0"/>
          </p:cNvCxnSpPr>
          <p:nvPr/>
        </p:nvCxnSpPr>
        <p:spPr>
          <a:xfrm>
            <a:off x="4391983" y="1218757"/>
            <a:ext cx="23383" cy="1080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5" idx="2"/>
            <a:endCxn id="6" idx="0"/>
          </p:cNvCxnSpPr>
          <p:nvPr/>
        </p:nvCxnSpPr>
        <p:spPr>
          <a:xfrm>
            <a:off x="4415363" y="1812823"/>
            <a:ext cx="0" cy="1080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6" idx="2"/>
            <a:endCxn id="7" idx="0"/>
          </p:cNvCxnSpPr>
          <p:nvPr/>
        </p:nvCxnSpPr>
        <p:spPr>
          <a:xfrm>
            <a:off x="4415366" y="2406890"/>
            <a:ext cx="22543" cy="1350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7" idx="2"/>
            <a:endCxn id="8" idx="0"/>
          </p:cNvCxnSpPr>
          <p:nvPr/>
        </p:nvCxnSpPr>
        <p:spPr>
          <a:xfrm>
            <a:off x="4437906" y="3027958"/>
            <a:ext cx="0" cy="136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8" idx="2"/>
            <a:endCxn id="9" idx="0"/>
          </p:cNvCxnSpPr>
          <p:nvPr/>
        </p:nvCxnSpPr>
        <p:spPr>
          <a:xfrm>
            <a:off x="4437906" y="3650028"/>
            <a:ext cx="0" cy="1070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9" idx="2"/>
            <a:endCxn id="10" idx="0"/>
          </p:cNvCxnSpPr>
          <p:nvPr/>
        </p:nvCxnSpPr>
        <p:spPr>
          <a:xfrm>
            <a:off x="4437909" y="4243093"/>
            <a:ext cx="35795" cy="1080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 name="Explosion 1 1"/>
          <p:cNvSpPr/>
          <p:nvPr/>
        </p:nvSpPr>
        <p:spPr bwMode="auto">
          <a:xfrm>
            <a:off x="2993560" y="820462"/>
            <a:ext cx="2978616" cy="1498667"/>
          </a:xfrm>
          <a:prstGeom prst="irregularSeal1">
            <a:avLst/>
          </a:prstGeom>
          <a:solidFill>
            <a:srgbClr val="FFFF00">
              <a:alpha val="30000"/>
            </a:srgb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Arial" charset="0"/>
              <a:ea typeface="ＭＳ Ｐゴシック" pitchFamily="-128" charset="-128"/>
            </a:endParaRPr>
          </a:p>
        </p:txBody>
      </p:sp>
      <p:sp>
        <p:nvSpPr>
          <p:cNvPr id="23" name="Explosion 1 22"/>
          <p:cNvSpPr/>
          <p:nvPr/>
        </p:nvSpPr>
        <p:spPr bwMode="auto">
          <a:xfrm>
            <a:off x="3123310" y="3784605"/>
            <a:ext cx="2978616" cy="1498667"/>
          </a:xfrm>
          <a:prstGeom prst="irregularSeal1">
            <a:avLst/>
          </a:prstGeom>
          <a:solidFill>
            <a:srgbClr val="FFFF00">
              <a:alpha val="30000"/>
            </a:srgb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Arial" charset="0"/>
              <a:ea typeface="ＭＳ Ｐゴシック" pitchFamily="-128" charset="-128"/>
            </a:endParaRPr>
          </a:p>
        </p:txBody>
      </p:sp>
    </p:spTree>
    <p:extLst>
      <p:ext uri="{BB962C8B-B14F-4D97-AF65-F5344CB8AC3E}">
        <p14:creationId xmlns:p14="http://schemas.microsoft.com/office/powerpoint/2010/main" val="55758628"/>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Cost of Poor Quality</a:t>
            </a:r>
            <a:endParaRPr lang="en-CA" u="sng"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1995686"/>
            <a:ext cx="7672748" cy="25787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504" y="1281311"/>
            <a:ext cx="2847975" cy="71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2824431"/>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Cost of Poor Quality</a:t>
            </a:r>
            <a:endParaRPr lang="en-CA" u="sng" dirty="0"/>
          </a:p>
        </p:txBody>
      </p:sp>
      <p:graphicFrame>
        <p:nvGraphicFramePr>
          <p:cNvPr id="8" name="Diagram 7"/>
          <p:cNvGraphicFramePr/>
          <p:nvPr>
            <p:extLst>
              <p:ext uri="{D42A27DB-BD31-4B8C-83A1-F6EECF244321}">
                <p14:modId xmlns:p14="http://schemas.microsoft.com/office/powerpoint/2010/main" val="195170190"/>
              </p:ext>
            </p:extLst>
          </p:nvPr>
        </p:nvGraphicFramePr>
        <p:xfrm>
          <a:off x="755576" y="1275606"/>
          <a:ext cx="7272808" cy="33123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Down Arrow 8"/>
          <p:cNvSpPr/>
          <p:nvPr/>
        </p:nvSpPr>
        <p:spPr>
          <a:xfrm>
            <a:off x="4211960" y="3734037"/>
            <a:ext cx="528329" cy="804664"/>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Up Arrow 9"/>
          <p:cNvSpPr/>
          <p:nvPr/>
        </p:nvSpPr>
        <p:spPr>
          <a:xfrm>
            <a:off x="1619672" y="3618571"/>
            <a:ext cx="573276" cy="876672"/>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Up Arrow 10"/>
          <p:cNvSpPr/>
          <p:nvPr/>
        </p:nvSpPr>
        <p:spPr>
          <a:xfrm>
            <a:off x="6588224" y="3732499"/>
            <a:ext cx="504056" cy="783704"/>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519593804"/>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Cost of Poor Quality</a:t>
            </a:r>
            <a:endParaRPr lang="en-CA" u="sng" dirty="0"/>
          </a:p>
        </p:txBody>
      </p:sp>
      <p:graphicFrame>
        <p:nvGraphicFramePr>
          <p:cNvPr id="6" name="Chart 5"/>
          <p:cNvGraphicFramePr>
            <a:graphicFrameLocks/>
          </p:cNvGraphicFramePr>
          <p:nvPr>
            <p:extLst>
              <p:ext uri="{D42A27DB-BD31-4B8C-83A1-F6EECF244321}">
                <p14:modId xmlns:p14="http://schemas.microsoft.com/office/powerpoint/2010/main" val="3189499758"/>
              </p:ext>
            </p:extLst>
          </p:nvPr>
        </p:nvGraphicFramePr>
        <p:xfrm>
          <a:off x="381000" y="1276350"/>
          <a:ext cx="4572000" cy="2971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5257800" y="1131591"/>
            <a:ext cx="2971800" cy="1384995"/>
          </a:xfrm>
          <a:prstGeom prst="rect">
            <a:avLst/>
          </a:prstGeom>
          <a:noFill/>
          <a:ln>
            <a:solidFill>
              <a:schemeClr val="accent1">
                <a:shade val="50000"/>
              </a:schemeClr>
            </a:solidFill>
          </a:ln>
        </p:spPr>
        <p:txBody>
          <a:bodyPr wrap="square" rtlCol="0">
            <a:spAutoFit/>
          </a:bodyPr>
          <a:lstStyle/>
          <a:p>
            <a:pPr algn="ctr"/>
            <a:r>
              <a:rPr lang="en-CA" sz="1400" b="1" dirty="0" smtClean="0">
                <a:solidFill>
                  <a:srgbClr val="FF0000"/>
                </a:solidFill>
              </a:rPr>
              <a:t>29% of Lost time days can be linked to sanitation employees </a:t>
            </a:r>
            <a:r>
              <a:rPr lang="en-CA" sz="1400" b="1" dirty="0" smtClean="0"/>
              <a:t>directly or indirectly over the past 8 years, </a:t>
            </a:r>
            <a:r>
              <a:rPr lang="en-CA" sz="1400" b="1" u="sng" dirty="0" smtClean="0">
                <a:solidFill>
                  <a:srgbClr val="FF0000"/>
                </a:solidFill>
              </a:rPr>
              <a:t>despite representing less than 1% of the total labour pool.</a:t>
            </a:r>
            <a:endParaRPr lang="en-CA" sz="1400" b="1" u="sng" dirty="0">
              <a:solidFill>
                <a:srgbClr val="FF0000"/>
              </a:solidFill>
            </a:endParaRPr>
          </a:p>
        </p:txBody>
      </p:sp>
      <p:graphicFrame>
        <p:nvGraphicFramePr>
          <p:cNvPr id="8" name="Diagram 7"/>
          <p:cNvGraphicFramePr/>
          <p:nvPr>
            <p:extLst>
              <p:ext uri="{D42A27DB-BD31-4B8C-83A1-F6EECF244321}">
                <p14:modId xmlns:p14="http://schemas.microsoft.com/office/powerpoint/2010/main" val="3160957799"/>
              </p:ext>
            </p:extLst>
          </p:nvPr>
        </p:nvGraphicFramePr>
        <p:xfrm>
          <a:off x="5276850" y="2571750"/>
          <a:ext cx="2952750" cy="20929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Down Arrow 8"/>
          <p:cNvSpPr/>
          <p:nvPr/>
        </p:nvSpPr>
        <p:spPr>
          <a:xfrm>
            <a:off x="6667500" y="3411828"/>
            <a:ext cx="266700" cy="2286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Up Arrow 9"/>
          <p:cNvSpPr/>
          <p:nvPr/>
        </p:nvSpPr>
        <p:spPr>
          <a:xfrm>
            <a:off x="5638800" y="3411828"/>
            <a:ext cx="228600" cy="2286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Up Arrow 10"/>
          <p:cNvSpPr/>
          <p:nvPr/>
        </p:nvSpPr>
        <p:spPr>
          <a:xfrm>
            <a:off x="7620000" y="3411828"/>
            <a:ext cx="228600" cy="2286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72406696"/>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Analyze Phase – Summary</a:t>
            </a:r>
            <a:endParaRPr lang="en-CA" dirty="0"/>
          </a:p>
        </p:txBody>
      </p:sp>
      <p:graphicFrame>
        <p:nvGraphicFramePr>
          <p:cNvPr id="4" name="Chart 3"/>
          <p:cNvGraphicFramePr>
            <a:graphicFrameLocks/>
          </p:cNvGraphicFramePr>
          <p:nvPr>
            <p:extLst>
              <p:ext uri="{D42A27DB-BD31-4B8C-83A1-F6EECF244321}">
                <p14:modId xmlns:p14="http://schemas.microsoft.com/office/powerpoint/2010/main" val="867082497"/>
              </p:ext>
            </p:extLst>
          </p:nvPr>
        </p:nvGraphicFramePr>
        <p:xfrm>
          <a:off x="762000" y="987574"/>
          <a:ext cx="7626424" cy="3531086"/>
        </p:xfrm>
        <a:graphic>
          <a:graphicData uri="http://schemas.openxmlformats.org/drawingml/2006/chart">
            <c:chart xmlns:c="http://schemas.openxmlformats.org/drawingml/2006/chart" xmlns:r="http://schemas.openxmlformats.org/officeDocument/2006/relationships" r:id="rId3"/>
          </a:graphicData>
        </a:graphic>
      </p:graphicFrame>
      <p:sp>
        <p:nvSpPr>
          <p:cNvPr id="3" name="Explosion 1 2"/>
          <p:cNvSpPr/>
          <p:nvPr/>
        </p:nvSpPr>
        <p:spPr>
          <a:xfrm>
            <a:off x="3851920" y="2787774"/>
            <a:ext cx="1152128" cy="864097"/>
          </a:xfrm>
          <a:prstGeom prst="irregularSeal1">
            <a:avLst/>
          </a:prstGeom>
          <a:solidFill>
            <a:srgbClr val="FF0000">
              <a:alpha val="2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158953908"/>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Analyze Phase – Summary</a:t>
            </a:r>
            <a:endParaRPr lang="en-CA" dirty="0"/>
          </a:p>
        </p:txBody>
      </p:sp>
      <p:graphicFrame>
        <p:nvGraphicFramePr>
          <p:cNvPr id="4" name="Chart 3"/>
          <p:cNvGraphicFramePr>
            <a:graphicFrameLocks/>
          </p:cNvGraphicFramePr>
          <p:nvPr>
            <p:extLst>
              <p:ext uri="{D42A27DB-BD31-4B8C-83A1-F6EECF244321}">
                <p14:modId xmlns:p14="http://schemas.microsoft.com/office/powerpoint/2010/main" val="831092439"/>
              </p:ext>
            </p:extLst>
          </p:nvPr>
        </p:nvGraphicFramePr>
        <p:xfrm>
          <a:off x="762000" y="987574"/>
          <a:ext cx="7626424" cy="3531086"/>
        </p:xfrm>
        <a:graphic>
          <a:graphicData uri="http://schemas.openxmlformats.org/drawingml/2006/chart">
            <c:chart xmlns:c="http://schemas.openxmlformats.org/drawingml/2006/chart" xmlns:r="http://schemas.openxmlformats.org/officeDocument/2006/relationships" r:id="rId3"/>
          </a:graphicData>
        </a:graphic>
      </p:graphicFrame>
      <p:sp>
        <p:nvSpPr>
          <p:cNvPr id="3" name="Explosion 1 2"/>
          <p:cNvSpPr/>
          <p:nvPr/>
        </p:nvSpPr>
        <p:spPr>
          <a:xfrm>
            <a:off x="3851920" y="2787774"/>
            <a:ext cx="1152128" cy="864097"/>
          </a:xfrm>
          <a:prstGeom prst="irregularSeal1">
            <a:avLst/>
          </a:prstGeom>
          <a:solidFill>
            <a:srgbClr val="FF0000">
              <a:alpha val="2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228745706"/>
      </p:ext>
    </p:extLst>
  </p:cSld>
  <p:clrMapOvr>
    <a:masterClrMapping/>
  </p:clrMapOvr>
  <mc:AlternateContent xmlns:mc="http://schemas.openxmlformats.org/markup-compatibility/2006">
    <mc:Choice xmlns:p14="http://schemas.microsoft.com/office/powerpoint/2010/main" Requires="p14">
      <p:transition spd="slow" p14:dur="2000" advClick="0" advTm="15000"/>
    </mc:Choice>
    <mc:Fallback>
      <p:transition spd="slow" advClick="0" advTm="15000"/>
    </mc:Fallback>
  </mc:AlternateContent>
  <p:timing>
    <p:tnLst>
      <p:par>
        <p:cTn id="1" dur="indefinite" restart="never" nodeType="tmRoot"/>
      </p:par>
    </p:tnLst>
  </p:timing>
</p:sld>
</file>

<file path=ppt/theme/theme1.xml><?xml version="1.0" encoding="utf-8"?>
<a:theme xmlns:a="http://schemas.openxmlformats.org/drawingml/2006/main" name="Bilingual template 1">
  <a:themeElements>
    <a:clrScheme name="City of Moncton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ity of Moncton 2">
      <a:majorFont>
        <a:latin typeface="Arial Bol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8" charset="-128"/>
          </a:defRPr>
        </a:defPPr>
      </a:lstStyle>
    </a:lnDef>
  </a:objectDefaults>
  <a:extraClrSchemeLst>
    <a:extraClrScheme>
      <a:clrScheme name="City of Moncton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ity of Moncton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ity of Moncton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ity of Moncton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ity of Moncton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ity of Moncton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ity of Moncton 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ity of Moncton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ity of Moncton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ity of Moncton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ity of Moncton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ity of Moncton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 Master Template - Moncton</Template>
  <TotalTime>1028</TotalTime>
  <Words>1252</Words>
  <Application>Microsoft Office PowerPoint</Application>
  <PresentationFormat>On-screen Show (16:9)</PresentationFormat>
  <Paragraphs>148</Paragraphs>
  <Slides>20</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ＭＳ Ｐゴシック</vt:lpstr>
      <vt:lpstr>Arial</vt:lpstr>
      <vt:lpstr>Arial Bold</vt:lpstr>
      <vt:lpstr>Tahoma</vt:lpstr>
      <vt:lpstr>Bilingual template 1</vt:lpstr>
      <vt:lpstr>Sanitation Services Review</vt:lpstr>
      <vt:lpstr>Problem Statement</vt:lpstr>
      <vt:lpstr>PowerPoint Presentation</vt:lpstr>
      <vt:lpstr>PowerPoint Presentation</vt:lpstr>
      <vt:lpstr>Cost of Poor Quality</vt:lpstr>
      <vt:lpstr>Cost of Poor Quality</vt:lpstr>
      <vt:lpstr>Cost of Poor Quality</vt:lpstr>
      <vt:lpstr>Analyze Phase – Summary</vt:lpstr>
      <vt:lpstr>Analyze Phase – Summary</vt:lpstr>
      <vt:lpstr>Analyze Phase: FMEA Risk Comparison</vt:lpstr>
      <vt:lpstr>Analyze Phase: FMEA Risk Comparison</vt:lpstr>
      <vt:lpstr>Analyze Phase</vt:lpstr>
      <vt:lpstr>Analyze Phase: FMEA Risk Comparison</vt:lpstr>
      <vt:lpstr>Prepare FMEA and Assess current Control Plans</vt:lpstr>
      <vt:lpstr>Implementation Plan:  Mitigation Efforts</vt:lpstr>
      <vt:lpstr>Identify Variables that affect the Process Output – The Recruiting Process</vt:lpstr>
      <vt:lpstr>Identify Variables that affect the Process Output – The Recruiting Process</vt:lpstr>
      <vt:lpstr>Solution:  Implementation and Control</vt:lpstr>
      <vt:lpstr>Lessons Learned</vt:lpstr>
      <vt:lpstr>Lessons Learned</vt:lpstr>
    </vt:vector>
  </TitlesOfParts>
  <Company>City of Moncton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Translation Services</dc:title>
  <dc:creator>Nicole Melanson</dc:creator>
  <cp:lastModifiedBy>Larry Fairweather</cp:lastModifiedBy>
  <cp:revision>64</cp:revision>
  <cp:lastPrinted>2015-03-05T20:57:19Z</cp:lastPrinted>
  <dcterms:created xsi:type="dcterms:W3CDTF">2015-03-05T15:01:52Z</dcterms:created>
  <dcterms:modified xsi:type="dcterms:W3CDTF">2017-04-26T21:10:00Z</dcterms:modified>
</cp:coreProperties>
</file>