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55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7" r:id="rId6"/>
    <p:sldId id="28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9" r:id="rId23"/>
    <p:sldId id="27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89165" autoAdjust="0"/>
  </p:normalViewPr>
  <p:slideViewPr>
    <p:cSldViewPr>
      <p:cViewPr>
        <p:scale>
          <a:sx n="70" d="100"/>
          <a:sy n="70" d="100"/>
        </p:scale>
        <p:origin x="-281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62" d="100"/>
          <a:sy n="62" d="100"/>
        </p:scale>
        <p:origin x="-2626" y="-10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025227" y="232411"/>
            <a:ext cx="3037840" cy="464820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l">
              <a:defRPr sz="1200"/>
            </a:lvl1pPr>
          </a:lstStyle>
          <a:p>
            <a:pPr algn="ctr"/>
            <a:r>
              <a:rPr lang="en-CA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LeanSigma</a:t>
            </a:r>
            <a:r>
              <a:rPr lang="en-C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Project Presentation</a:t>
            </a:r>
            <a:endParaRPr lang="en-C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32" y="8754111"/>
            <a:ext cx="770482" cy="250325"/>
          </a:xfrm>
          <a:prstGeom prst="rect">
            <a:avLst/>
          </a:prstGeom>
          <a:noFill/>
        </p:spPr>
        <p:txBody>
          <a:bodyPr wrap="none" lIns="93165" tIns="46582" rIns="93165" bIns="46582" rtlCol="0">
            <a:spAutoFit/>
          </a:bodyPr>
          <a:lstStyle/>
          <a:p>
            <a:r>
              <a:rPr lang="en-CA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Page </a:t>
            </a:r>
            <a:fld id="{AFD85D09-5480-4AE0-8F8E-FAA9173213DC}" type="slidenum">
              <a:rPr lang="en-CA" sz="1000" b="1" i="1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CA" sz="10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2032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>
              <a:defRPr sz="1200"/>
            </a:lvl1pPr>
          </a:lstStyle>
          <a:p>
            <a:fld id="{5D2B4EB2-14EA-4F51-A4B6-FC721EFC1E93}" type="datetime1">
              <a:rPr lang="en-US" smtClean="0"/>
              <a:pPr/>
              <a:t>4/27/2017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2" rIns="93165" bIns="4658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5" tIns="46582" rIns="93165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>
              <a:defRPr sz="1200"/>
            </a:lvl1pPr>
          </a:lstStyle>
          <a:p>
            <a:fld id="{52631059-3BF6-432D-A340-95695DC32AD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21953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1059-3BF6-432D-A340-95695DC32AD9}" type="slidenum">
              <a:rPr lang="en-CA" smtClean="0"/>
              <a:pPr/>
              <a:t>1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273594-78E4-48A2-AD4D-A0E6F28D874A}" type="datetime1">
              <a:rPr lang="en-US" smtClean="0"/>
              <a:pPr/>
              <a:t>4/27/2017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/>
              <a:t>In house solutions using existing software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/>
              <a:t>Removing the middle man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/>
              <a:t>In some instances no Director’s signature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/>
              <a:t>Discussions initiated with some high frequency internal GNB customers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2B4EB2-14EA-4F51-A4B6-FC721EFC1E93}" type="datetime1">
              <a:rPr lang="en-US" smtClean="0"/>
              <a:pPr/>
              <a:t>4/27/2017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059-3BF6-432D-A340-95695DC32AD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99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58% improvement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2B4EB2-14EA-4F51-A4B6-FC721EFC1E93}" type="datetime1">
              <a:rPr lang="en-US" smtClean="0"/>
              <a:pPr/>
              <a:t>4/27/2017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059-3BF6-432D-A340-95695DC32AD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96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2B4EB2-14EA-4F51-A4B6-FC721EFC1E93}" type="datetime1">
              <a:rPr lang="en-US" smtClean="0"/>
              <a:pPr/>
              <a:t>4/27/2017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059-3BF6-432D-A340-95695DC32AD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87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2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4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28613"/>
            <a:ext cx="2028825" cy="5767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28613"/>
            <a:ext cx="5935662" cy="5767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43000"/>
            <a:ext cx="2895600" cy="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43000"/>
            <a:ext cx="2895600" cy="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3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4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143000"/>
            <a:ext cx="2895600" cy="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5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143000"/>
            <a:ext cx="2895600" cy="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7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5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2700" y="63976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965E8-3C80-4A66-B99F-ECF2B6D3F0AA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9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28613"/>
            <a:ext cx="81168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810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CB9081C3-CD65-419B-AE6B-A4F0CD31E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9" descr="Branded-Footer-Design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57200" y="1143000"/>
            <a:ext cx="2895600" cy="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54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389" y="282575"/>
            <a:ext cx="8686800" cy="1470025"/>
          </a:xfrm>
        </p:spPr>
        <p:txBody>
          <a:bodyPr/>
          <a:lstStyle/>
          <a:p>
            <a:pPr algn="l"/>
            <a:r>
              <a:rPr lang="en-CA" sz="3200" dirty="0" smtClean="0"/>
              <a:t>Dept. of Energy and Resource Development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6400800" cy="3505200"/>
          </a:xfrm>
        </p:spPr>
        <p:txBody>
          <a:bodyPr/>
          <a:lstStyle/>
          <a:p>
            <a:pPr algn="l"/>
            <a:r>
              <a:rPr lang="en-US" dirty="0" err="1" smtClean="0"/>
              <a:t>Licence</a:t>
            </a:r>
            <a:r>
              <a:rPr lang="en-US" dirty="0" smtClean="0"/>
              <a:t> </a:t>
            </a:r>
            <a:r>
              <a:rPr lang="en-US" dirty="0"/>
              <a:t>of Occupation Application  Process (Cycle Time</a:t>
            </a:r>
            <a:r>
              <a:rPr lang="en-US" dirty="0" smtClean="0"/>
              <a:t>)</a:t>
            </a:r>
          </a:p>
          <a:p>
            <a:pPr algn="l"/>
            <a:endParaRPr lang="en-US" dirty="0"/>
          </a:p>
          <a:p>
            <a:pPr algn="l"/>
            <a:r>
              <a:rPr lang="en-CA" dirty="0" smtClean="0"/>
              <a:t>Stephanie Elkins</a:t>
            </a:r>
          </a:p>
          <a:p>
            <a:pPr algn="l"/>
            <a:endParaRPr lang="en-CA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752600"/>
            <a:ext cx="4013189" cy="38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23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" y="457200"/>
            <a:ext cx="9040504" cy="575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80" y="2578091"/>
            <a:ext cx="3567219" cy="253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98" y="3237511"/>
            <a:ext cx="1347291" cy="5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4848871" y="2578091"/>
            <a:ext cx="561329" cy="659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19999" y="87275"/>
            <a:ext cx="1312987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 smtClean="0">
                <a:solidFill>
                  <a:schemeClr val="bg1"/>
                </a:solidFill>
              </a:rPr>
              <a:t>Measure </a:t>
            </a:r>
            <a:r>
              <a:rPr lang="en-US" altLang="en-US" sz="1050" dirty="0">
                <a:solidFill>
                  <a:schemeClr val="bg1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7" y="198785"/>
            <a:ext cx="5943600" cy="644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 bwMode="auto">
          <a:xfrm>
            <a:off x="5105400" y="990600"/>
            <a:ext cx="3943633" cy="3417693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395" y="2441552"/>
            <a:ext cx="283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88% to 96% waiting!!!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19999" y="87275"/>
            <a:ext cx="1312987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 smtClean="0">
                <a:solidFill>
                  <a:schemeClr val="bg1"/>
                </a:solidFill>
              </a:rPr>
              <a:t>Measure </a:t>
            </a:r>
            <a:r>
              <a:rPr lang="en-US" altLang="en-US" sz="1050" dirty="0">
                <a:solidFill>
                  <a:schemeClr val="bg1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09" y="762000"/>
            <a:ext cx="3276600" cy="425190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19" y="3581399"/>
            <a:ext cx="34385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3" y="334367"/>
            <a:ext cx="30956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19999" y="87275"/>
            <a:ext cx="1312987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 smtClean="0">
                <a:solidFill>
                  <a:schemeClr val="bg1"/>
                </a:solidFill>
              </a:rPr>
              <a:t>Analyze </a:t>
            </a:r>
            <a:r>
              <a:rPr lang="en-US" altLang="en-US" sz="1050" dirty="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913" y="29567"/>
            <a:ext cx="20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Review Agencies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5313" y="3733800"/>
            <a:ext cx="221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Project Managers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03209" y="398899"/>
            <a:ext cx="221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Application Type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957395" cy="191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72" y="278606"/>
            <a:ext cx="1956773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72" y="1981200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7" y="3674969"/>
            <a:ext cx="2151377" cy="279175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52" y="3535680"/>
            <a:ext cx="11856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&quot;No&quot; Symbol 7"/>
          <p:cNvSpPr/>
          <p:nvPr/>
        </p:nvSpPr>
        <p:spPr bwMode="auto">
          <a:xfrm>
            <a:off x="5162563" y="3535680"/>
            <a:ext cx="1737360" cy="1554480"/>
          </a:xfrm>
          <a:prstGeom prst="noSmoking">
            <a:avLst>
              <a:gd name="adj" fmla="val 197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80" y="5314950"/>
            <a:ext cx="13811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2765272" y="762000"/>
            <a:ext cx="1905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765272" y="1981200"/>
            <a:ext cx="1905000" cy="39123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765272" y="4221480"/>
            <a:ext cx="226392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765272" y="5050146"/>
            <a:ext cx="2397291" cy="58865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619999" y="87275"/>
            <a:ext cx="1312987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 smtClean="0">
                <a:solidFill>
                  <a:schemeClr val="bg1"/>
                </a:solidFill>
              </a:rPr>
              <a:t>Improve </a:t>
            </a:r>
            <a:r>
              <a:rPr lang="en-US" altLang="en-US" sz="1050" dirty="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913" y="29567"/>
            <a:ext cx="20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Review Agencies</a:t>
            </a:r>
            <a:endParaRPr lang="en-C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3832" y="3200400"/>
            <a:ext cx="221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Application Type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" y="973540"/>
            <a:ext cx="4563660" cy="4124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5473"/>
            <a:ext cx="4309497" cy="1311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74" y="1981200"/>
            <a:ext cx="4093407" cy="4745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29946" y="39504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Overall process targets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9946" y="5381963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Roles &amp; Responsibilities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Time gates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074735" y="579711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154657" y="5562600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3894" y="21037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49883" y="558932"/>
            <a:ext cx="0" cy="4108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85873" y="25713"/>
            <a:ext cx="221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Project Managers</a:t>
            </a:r>
            <a:endParaRPr lang="en-CA" b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44494" y="17454"/>
            <a:ext cx="1312987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 smtClean="0">
                <a:solidFill>
                  <a:schemeClr val="bg1"/>
                </a:solidFill>
              </a:rPr>
              <a:t>Improve </a:t>
            </a:r>
            <a:r>
              <a:rPr lang="en-US" altLang="en-US" sz="1050" dirty="0">
                <a:solidFill>
                  <a:schemeClr val="bg1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79" y="609600"/>
            <a:ext cx="6350100" cy="514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94326"/>
            <a:ext cx="8915400" cy="814387"/>
          </a:xfrm>
        </p:spPr>
        <p:txBody>
          <a:bodyPr/>
          <a:lstStyle/>
          <a:p>
            <a:pPr algn="ctr"/>
            <a:r>
              <a:rPr lang="en-CA" sz="3200" dirty="0" smtClean="0"/>
              <a:t>Daily Management</a:t>
            </a:r>
            <a:endParaRPr lang="en-CA" sz="32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19999" y="87275"/>
            <a:ext cx="1312987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 smtClean="0">
                <a:solidFill>
                  <a:schemeClr val="bg1"/>
                </a:solidFill>
              </a:rPr>
              <a:t>Improve </a:t>
            </a:r>
            <a:r>
              <a:rPr lang="en-US" altLang="en-US" sz="1050" dirty="0">
                <a:solidFill>
                  <a:schemeClr val="bg1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207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57" y="2838100"/>
            <a:ext cx="5521973" cy="378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9237"/>
            <a:ext cx="4301319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19999" y="87275"/>
            <a:ext cx="1312987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 smtClean="0">
                <a:solidFill>
                  <a:schemeClr val="bg1"/>
                </a:solidFill>
              </a:rPr>
              <a:t>Improve </a:t>
            </a:r>
            <a:r>
              <a:rPr lang="en-US" altLang="en-US" sz="1050" dirty="0">
                <a:solidFill>
                  <a:schemeClr val="bg1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52401"/>
            <a:ext cx="4317383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5486400" cy="491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475771" y="437866"/>
            <a:ext cx="914400" cy="78133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24600" y="2743200"/>
            <a:ext cx="1371600" cy="3048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 bwMode="auto">
          <a:xfrm>
            <a:off x="4267200" y="1104900"/>
            <a:ext cx="2258266" cy="168293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3"/>
          </p:cNvCxnSpPr>
          <p:nvPr/>
        </p:nvCxnSpPr>
        <p:spPr bwMode="auto">
          <a:xfrm>
            <a:off x="6525466" y="3003363"/>
            <a:ext cx="0" cy="225443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19999" y="87275"/>
            <a:ext cx="1312987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 smtClean="0">
                <a:solidFill>
                  <a:schemeClr val="bg1"/>
                </a:solidFill>
              </a:rPr>
              <a:t>Control </a:t>
            </a:r>
            <a:r>
              <a:rPr lang="en-US" altLang="en-US" sz="1050" dirty="0">
                <a:solidFill>
                  <a:schemeClr val="bg1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362200" y="1661160"/>
            <a:ext cx="4648200" cy="32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6448"/>
            <a:ext cx="8814537" cy="30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990600" y="1979751"/>
            <a:ext cx="7086600" cy="5315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48" charset="-128"/>
                <a:cs typeface="Calibri" panose="020F0502020204030204" pitchFamily="34" charset="0"/>
              </a:rPr>
              <a:t>IMR Chart – Licence of Occupation Cycle Time (Days)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b="1" dirty="0" smtClean="0">
                <a:latin typeface="Calibri" panose="020F0502020204030204" pitchFamily="34" charset="0"/>
                <a:ea typeface="ヒラギノ角ゴ Pro W3" pitchFamily="48" charset="-128"/>
                <a:cs typeface="Calibri" panose="020F0502020204030204" pitchFamily="34" charset="0"/>
              </a:rPr>
              <a:t>(Before and After Process Control)</a:t>
            </a:r>
            <a:endParaRPr kumimoji="0" lang="en-C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ヒラギノ角ゴ Pro W3" pitchFamily="48" charset="-128"/>
              <a:cs typeface="Calibri" panose="020F0502020204030204" pitchFamily="34" charset="0"/>
            </a:endParaRPr>
          </a:p>
        </p:txBody>
      </p:sp>
      <p:sp>
        <p:nvSpPr>
          <p:cNvPr id="14" name="Explosion 1 13"/>
          <p:cNvSpPr/>
          <p:nvPr/>
        </p:nvSpPr>
        <p:spPr bwMode="auto">
          <a:xfrm>
            <a:off x="6480914" y="560839"/>
            <a:ext cx="2700617" cy="2040279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3022" y="111931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Process in Control &amp; Capable!</a:t>
            </a:r>
            <a:endParaRPr lang="en-CA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19999" y="87275"/>
            <a:ext cx="1312987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 smtClean="0">
                <a:solidFill>
                  <a:schemeClr val="bg1"/>
                </a:solidFill>
              </a:rPr>
              <a:t>Control </a:t>
            </a:r>
            <a:r>
              <a:rPr lang="en-US" altLang="en-US" sz="1050" dirty="0">
                <a:solidFill>
                  <a:schemeClr val="bg1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01245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1047750"/>
            <a:ext cx="3505200" cy="190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207"/>
            <a:ext cx="2971800" cy="174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75" y="10520"/>
            <a:ext cx="1971675" cy="16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077200" cy="3810000"/>
          </a:xfrm>
        </p:spPr>
        <p:txBody>
          <a:bodyPr/>
          <a:lstStyle/>
          <a:p>
            <a:r>
              <a:rPr lang="en-CA" b="1" dirty="0" smtClean="0"/>
              <a:t>Data is crucial!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b="1" dirty="0" smtClean="0"/>
              <a:t>Standard operating procedures are key!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b="1" dirty="0" smtClean="0"/>
              <a:t>Monitor, measure, &amp; accountability! </a:t>
            </a:r>
            <a:endParaRPr lang="en-CA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3133"/>
            <a:ext cx="1614488" cy="10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57" y="2587515"/>
            <a:ext cx="12695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84" y="4093218"/>
            <a:ext cx="1190908" cy="118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9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0" y="990600"/>
            <a:ext cx="327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955" y="2590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549F"/>
                </a:solidFill>
                <a:latin typeface="+mj-lt"/>
                <a:ea typeface="+mj-ea"/>
                <a:cs typeface="+mj-cs"/>
              </a:rPr>
              <a:t>Energy and Resource Development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67" y="190500"/>
            <a:ext cx="255470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10" y="2598761"/>
            <a:ext cx="2690270" cy="156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2" y="4425098"/>
            <a:ext cx="2371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84" y="4659715"/>
            <a:ext cx="18573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70477"/>
            <a:ext cx="2571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6289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8" y="3848052"/>
            <a:ext cx="2276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90500"/>
            <a:ext cx="21431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9" y="247945"/>
            <a:ext cx="2842112" cy="18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8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7772400" cy="1500187"/>
          </a:xfrm>
        </p:spPr>
        <p:txBody>
          <a:bodyPr/>
          <a:lstStyle/>
          <a:p>
            <a:pPr algn="ctr"/>
            <a:endParaRPr lang="en-CA" sz="5000" b="1" dirty="0" smtClean="0"/>
          </a:p>
          <a:p>
            <a:pPr algn="ctr"/>
            <a:r>
              <a:rPr lang="en-CA" sz="5000" b="1" dirty="0" smtClean="0"/>
              <a:t>Thank You!</a:t>
            </a:r>
            <a:endParaRPr lang="en-CA" sz="5000" b="1" dirty="0"/>
          </a:p>
          <a:p>
            <a:pPr algn="ctr"/>
            <a:r>
              <a:rPr lang="en-CA" sz="5000" b="1" dirty="0" smtClean="0"/>
              <a:t>Questions?</a:t>
            </a:r>
            <a:endParaRPr lang="en-CA" sz="50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89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990600"/>
            <a:ext cx="327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8" name="Picture 7" descr="C:\Users\pr2104\AppData\Local\Microsoft\Windows\Temporary Internet Files\Content.Outlook\SWIJ67KN\IMG_20160504_1938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83" y="162458"/>
            <a:ext cx="2743200" cy="176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" y="169282"/>
            <a:ext cx="3161516" cy="214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04" y="169282"/>
            <a:ext cx="2590800" cy="193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0008"/>
            <a:ext cx="1889394" cy="251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83" y="2221871"/>
            <a:ext cx="2827721" cy="213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93" y="4459089"/>
            <a:ext cx="3072421" cy="224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65" y="3954476"/>
            <a:ext cx="1825470" cy="27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93935" y="22601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00549F"/>
                </a:solidFill>
                <a:latin typeface="+mj-lt"/>
                <a:ea typeface="+mj-ea"/>
                <a:cs typeface="+mj-cs"/>
              </a:rPr>
              <a:t>Licence of Occupation</a:t>
            </a:r>
            <a:endParaRPr lang="en-CA" sz="3200" b="1" dirty="0">
              <a:solidFill>
                <a:srgbClr val="00549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403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04800" y="990600"/>
            <a:ext cx="327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1143000"/>
            <a:ext cx="327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73" y="469289"/>
            <a:ext cx="2971800" cy="258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400" b="1" u="sng" dirty="0" smtClean="0"/>
              <a:t>Problem</a:t>
            </a:r>
            <a:r>
              <a:rPr lang="en-CA" sz="4400" b="1" dirty="0" smtClean="0"/>
              <a:t>  114.9 days</a:t>
            </a:r>
          </a:p>
          <a:p>
            <a:pPr marL="0" indent="0">
              <a:buNone/>
            </a:pPr>
            <a:endParaRPr lang="en-CA" sz="4400" dirty="0"/>
          </a:p>
          <a:p>
            <a:pPr marL="0" indent="0">
              <a:buNone/>
            </a:pPr>
            <a:endParaRPr lang="en-CA" sz="4400" dirty="0" smtClean="0"/>
          </a:p>
          <a:p>
            <a:pPr marL="0" indent="0">
              <a:buNone/>
            </a:pPr>
            <a:endParaRPr lang="en-CA" sz="4400" dirty="0"/>
          </a:p>
          <a:p>
            <a:pPr marL="0" indent="0">
              <a:buNone/>
            </a:pPr>
            <a:r>
              <a:rPr lang="en-CA" sz="4400" b="1" u="sng" dirty="0" smtClean="0"/>
              <a:t>Goal</a:t>
            </a:r>
            <a:r>
              <a:rPr lang="en-CA" sz="4400" b="1" dirty="0" smtClean="0"/>
              <a:t> 87 days, 80%</a:t>
            </a:r>
            <a:endParaRPr lang="en-CA" sz="44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19400" y="2286000"/>
            <a:ext cx="0" cy="21336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24800" y="114152"/>
            <a:ext cx="1082675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>
                <a:solidFill>
                  <a:schemeClr val="bg1"/>
                </a:solidFill>
              </a:rPr>
              <a:t>Define Phase</a:t>
            </a:r>
          </a:p>
        </p:txBody>
      </p:sp>
    </p:spTree>
    <p:extLst>
      <p:ext uri="{BB962C8B-B14F-4D97-AF65-F5344CB8AC3E}">
        <p14:creationId xmlns:p14="http://schemas.microsoft.com/office/powerpoint/2010/main" val="25189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04800" y="990600"/>
            <a:ext cx="327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6" y="85014"/>
            <a:ext cx="1403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00100"/>
            <a:ext cx="1403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04" y="1524000"/>
            <a:ext cx="1403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42" y="2187623"/>
            <a:ext cx="1403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1403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403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93" y="4495800"/>
            <a:ext cx="1403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56" y="85014"/>
            <a:ext cx="997094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10" y="785101"/>
            <a:ext cx="997094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54" y="1446873"/>
            <a:ext cx="997094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95" y="2195513"/>
            <a:ext cx="997094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87" y="2924601"/>
            <a:ext cx="997094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678426"/>
            <a:ext cx="997094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868005" y="181141"/>
            <a:ext cx="1082675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>
                <a:solidFill>
                  <a:schemeClr val="bg1"/>
                </a:solidFill>
              </a:rPr>
              <a:t>Define Phase</a:t>
            </a:r>
          </a:p>
        </p:txBody>
      </p:sp>
    </p:spTree>
    <p:extLst>
      <p:ext uri="{BB962C8B-B14F-4D97-AF65-F5344CB8AC3E}">
        <p14:creationId xmlns:p14="http://schemas.microsoft.com/office/powerpoint/2010/main" val="68543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04800" y="990600"/>
            <a:ext cx="327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1"/>
            <a:ext cx="573578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868005" y="181141"/>
            <a:ext cx="1082675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>
                <a:solidFill>
                  <a:schemeClr val="bg1"/>
                </a:solidFill>
              </a:rPr>
              <a:t>Define 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990600"/>
            <a:ext cx="327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399"/>
            <a:ext cx="8643582" cy="5943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838200"/>
            <a:ext cx="8077200" cy="47244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                                                        </a:t>
            </a:r>
            <a:r>
              <a:rPr lang="en-CA" sz="15000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?</a:t>
            </a:r>
            <a:endParaRPr lang="en-CA" sz="15000" b="1" dirty="0">
              <a:solidFill>
                <a:srgbClr val="FF000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8005" y="181141"/>
            <a:ext cx="1082675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>
                <a:solidFill>
                  <a:schemeClr val="bg1"/>
                </a:solidFill>
              </a:rPr>
              <a:t>Define 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362200" y="1661160"/>
            <a:ext cx="4648200" cy="32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4" y="1981200"/>
            <a:ext cx="8706323" cy="2971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005055" y="2133600"/>
            <a:ext cx="5181600" cy="5315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48" charset="-128"/>
                <a:cs typeface="Calibri" panose="020F0502020204030204" pitchFamily="34" charset="0"/>
              </a:rPr>
              <a:t>IMR Chart – Licence of Occupation Cycle Time (Days)</a:t>
            </a:r>
          </a:p>
        </p:txBody>
      </p:sp>
      <p:sp>
        <p:nvSpPr>
          <p:cNvPr id="14" name="Explosion 1 13"/>
          <p:cNvSpPr/>
          <p:nvPr/>
        </p:nvSpPr>
        <p:spPr bwMode="auto">
          <a:xfrm>
            <a:off x="6411538" y="378414"/>
            <a:ext cx="2700617" cy="2040279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6825" y="100774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Process out of Control!</a:t>
            </a:r>
            <a:endParaRPr lang="en-CA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50311" y="87275"/>
            <a:ext cx="1082675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>
                <a:solidFill>
                  <a:schemeClr val="bg1"/>
                </a:solidFill>
              </a:rPr>
              <a:t>Define 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1000" y="990600"/>
            <a:ext cx="3200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60" y="152400"/>
            <a:ext cx="5929140" cy="6550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Explosion 1 6"/>
          <p:cNvSpPr/>
          <p:nvPr/>
        </p:nvSpPr>
        <p:spPr bwMode="auto">
          <a:xfrm>
            <a:off x="4557621" y="2827522"/>
            <a:ext cx="2826630" cy="236220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8028" y="3639290"/>
            <a:ext cx="250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59% above target!</a:t>
            </a:r>
            <a:endParaRPr lang="en-CA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114800" y="4008622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50311" y="87275"/>
            <a:ext cx="1082675" cy="25391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50" dirty="0">
                <a:solidFill>
                  <a:schemeClr val="bg1"/>
                </a:solidFill>
              </a:rPr>
              <a:t>Define Phase</a:t>
            </a:r>
          </a:p>
        </p:txBody>
      </p:sp>
    </p:spTree>
    <p:extLst>
      <p:ext uri="{BB962C8B-B14F-4D97-AF65-F5344CB8AC3E}">
        <p14:creationId xmlns:p14="http://schemas.microsoft.com/office/powerpoint/2010/main" val="13098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NB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A0957CA412D4FA1BD24D1EF081FE1" ma:contentTypeVersion="3" ma:contentTypeDescription="Create a new document." ma:contentTypeScope="" ma:versionID="33272e966a361a2a72d0ae12e531a2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3ac70e9fb1b57a85baa72376235d3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0A7BAA-5699-4E04-98C4-42AB45057A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D58AAF-03A1-4DD3-A816-28D53C9BA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88333A-1DBF-4140-90DA-0BC7D8949885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GNBTheme</Template>
  <TotalTime>0</TotalTime>
  <Words>199</Words>
  <Application>Microsoft Office PowerPoint</Application>
  <PresentationFormat>On-screen Show (4:3)</PresentationFormat>
  <Paragraphs>71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GNBTheme</vt:lpstr>
      <vt:lpstr>Dept. of Energy and Resource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 Master Presentation Template</dc:title>
  <dc:creator/>
  <cp:lastModifiedBy/>
  <cp:revision>1</cp:revision>
  <dcterms:created xsi:type="dcterms:W3CDTF">2012-01-23T18:01:47Z</dcterms:created>
  <dcterms:modified xsi:type="dcterms:W3CDTF">2017-04-27T09:54:17Z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0x0101008EFA0957CA412D4FA1BD24D1EF081FE1</vt:lpwstr>
  </property>
</Properties>
</file>