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4"/>
    <p:sldMasterId id="2147483673" r:id="rId5"/>
    <p:sldMasterId id="2147483732" r:id="rId6"/>
    <p:sldMasterId id="2147483804" r:id="rId7"/>
  </p:sldMasterIdLst>
  <p:notesMasterIdLst>
    <p:notesMasterId r:id="rId41"/>
  </p:notesMasterIdLst>
  <p:handoutMasterIdLst>
    <p:handoutMasterId r:id="rId42"/>
  </p:handoutMasterIdLst>
  <p:sldIdLst>
    <p:sldId id="256" r:id="rId8"/>
    <p:sldId id="460" r:id="rId9"/>
    <p:sldId id="468" r:id="rId10"/>
    <p:sldId id="396" r:id="rId11"/>
    <p:sldId id="400" r:id="rId12"/>
    <p:sldId id="380" r:id="rId13"/>
    <p:sldId id="462" r:id="rId14"/>
    <p:sldId id="482" r:id="rId15"/>
    <p:sldId id="461" r:id="rId16"/>
    <p:sldId id="483" r:id="rId17"/>
    <p:sldId id="452" r:id="rId18"/>
    <p:sldId id="453" r:id="rId19"/>
    <p:sldId id="403" r:id="rId20"/>
    <p:sldId id="421" r:id="rId21"/>
    <p:sldId id="475" r:id="rId22"/>
    <p:sldId id="401" r:id="rId23"/>
    <p:sldId id="481" r:id="rId24"/>
    <p:sldId id="464" r:id="rId25"/>
    <p:sldId id="479" r:id="rId26"/>
    <p:sldId id="480" r:id="rId27"/>
    <p:sldId id="476" r:id="rId28"/>
    <p:sldId id="410" r:id="rId29"/>
    <p:sldId id="470" r:id="rId30"/>
    <p:sldId id="471" r:id="rId31"/>
    <p:sldId id="472" r:id="rId32"/>
    <p:sldId id="473" r:id="rId33"/>
    <p:sldId id="474" r:id="rId34"/>
    <p:sldId id="477" r:id="rId35"/>
    <p:sldId id="478" r:id="rId36"/>
    <p:sldId id="457" r:id="rId37"/>
    <p:sldId id="456" r:id="rId38"/>
    <p:sldId id="455" r:id="rId39"/>
    <p:sldId id="467" r:id="rId40"/>
  </p:sldIdLst>
  <p:sldSz cx="13004800" cy="9753600"/>
  <p:notesSz cx="9296400" cy="7010400"/>
  <p:custDataLst>
    <p:tags r:id="rId43"/>
  </p:custDataLst>
  <p:defaultTextStyle>
    <a:defPPr>
      <a:defRPr lang="en-US"/>
    </a:defPPr>
    <a:lvl1pPr algn="l" defTabSz="582613" rtl="0" eaLnBrk="0" fontAlgn="base" hangingPunct="0">
      <a:spcBef>
        <a:spcPct val="0"/>
      </a:spcBef>
      <a:spcAft>
        <a:spcPct val="0"/>
      </a:spcAft>
      <a:defRPr sz="3600" kern="1200">
        <a:solidFill>
          <a:srgbClr val="000000"/>
        </a:solidFill>
        <a:latin typeface="Helvetica Light" charset="0"/>
        <a:ea typeface="MS PGothic" panose="020B0600070205080204" pitchFamily="34" charset="-128"/>
        <a:cs typeface="+mn-cs"/>
        <a:sym typeface="Helvetica Light" charset="0"/>
      </a:defRPr>
    </a:lvl1pPr>
    <a:lvl2pPr marL="341313" indent="112713" algn="l" defTabSz="582613" rtl="0" eaLnBrk="0" fontAlgn="base" hangingPunct="0">
      <a:spcBef>
        <a:spcPct val="0"/>
      </a:spcBef>
      <a:spcAft>
        <a:spcPct val="0"/>
      </a:spcAft>
      <a:defRPr sz="3600" kern="1200">
        <a:solidFill>
          <a:srgbClr val="000000"/>
        </a:solidFill>
        <a:latin typeface="Helvetica Light" charset="0"/>
        <a:ea typeface="MS PGothic" panose="020B0600070205080204" pitchFamily="34" charset="-128"/>
        <a:cs typeface="+mn-cs"/>
        <a:sym typeface="Helvetica Light" charset="0"/>
      </a:defRPr>
    </a:lvl2pPr>
    <a:lvl3pPr marL="684213" indent="227013" algn="l" defTabSz="582613" rtl="0" eaLnBrk="0" fontAlgn="base" hangingPunct="0">
      <a:spcBef>
        <a:spcPct val="0"/>
      </a:spcBef>
      <a:spcAft>
        <a:spcPct val="0"/>
      </a:spcAft>
      <a:defRPr sz="3600" kern="1200">
        <a:solidFill>
          <a:srgbClr val="000000"/>
        </a:solidFill>
        <a:latin typeface="Helvetica Light" charset="0"/>
        <a:ea typeface="MS PGothic" panose="020B0600070205080204" pitchFamily="34" charset="-128"/>
        <a:cs typeface="+mn-cs"/>
        <a:sym typeface="Helvetica Light" charset="0"/>
      </a:defRPr>
    </a:lvl3pPr>
    <a:lvl4pPr marL="1027113" indent="341313" algn="l" defTabSz="582613" rtl="0" eaLnBrk="0" fontAlgn="base" hangingPunct="0">
      <a:spcBef>
        <a:spcPct val="0"/>
      </a:spcBef>
      <a:spcAft>
        <a:spcPct val="0"/>
      </a:spcAft>
      <a:defRPr sz="3600" kern="1200">
        <a:solidFill>
          <a:srgbClr val="000000"/>
        </a:solidFill>
        <a:latin typeface="Helvetica Light" charset="0"/>
        <a:ea typeface="MS PGothic" panose="020B0600070205080204" pitchFamily="34" charset="-128"/>
        <a:cs typeface="+mn-cs"/>
        <a:sym typeface="Helvetica Light" charset="0"/>
      </a:defRPr>
    </a:lvl4pPr>
    <a:lvl5pPr marL="1370013" indent="455613" algn="l" defTabSz="582613" rtl="0" eaLnBrk="0" fontAlgn="base" hangingPunct="0">
      <a:spcBef>
        <a:spcPct val="0"/>
      </a:spcBef>
      <a:spcAft>
        <a:spcPct val="0"/>
      </a:spcAft>
      <a:defRPr sz="3600" kern="1200">
        <a:solidFill>
          <a:srgbClr val="000000"/>
        </a:solidFill>
        <a:latin typeface="Helvetica Light" charset="0"/>
        <a:ea typeface="MS PGothic" panose="020B0600070205080204" pitchFamily="34" charset="-128"/>
        <a:cs typeface="+mn-cs"/>
        <a:sym typeface="Helvetica Light" charset="0"/>
      </a:defRPr>
    </a:lvl5pPr>
    <a:lvl6pPr marL="2286000" algn="l" defTabSz="914400" rtl="0" eaLnBrk="1" latinLnBrk="0" hangingPunct="1">
      <a:defRPr sz="3600" kern="1200">
        <a:solidFill>
          <a:srgbClr val="000000"/>
        </a:solidFill>
        <a:latin typeface="Helvetica Light" charset="0"/>
        <a:ea typeface="MS PGothic" panose="020B0600070205080204" pitchFamily="34" charset="-128"/>
        <a:cs typeface="+mn-cs"/>
        <a:sym typeface="Helvetica Light" charset="0"/>
      </a:defRPr>
    </a:lvl6pPr>
    <a:lvl7pPr marL="2743200" algn="l" defTabSz="914400" rtl="0" eaLnBrk="1" latinLnBrk="0" hangingPunct="1">
      <a:defRPr sz="3600" kern="1200">
        <a:solidFill>
          <a:srgbClr val="000000"/>
        </a:solidFill>
        <a:latin typeface="Helvetica Light" charset="0"/>
        <a:ea typeface="MS PGothic" panose="020B0600070205080204" pitchFamily="34" charset="-128"/>
        <a:cs typeface="+mn-cs"/>
        <a:sym typeface="Helvetica Light" charset="0"/>
      </a:defRPr>
    </a:lvl7pPr>
    <a:lvl8pPr marL="3200400" algn="l" defTabSz="914400" rtl="0" eaLnBrk="1" latinLnBrk="0" hangingPunct="1">
      <a:defRPr sz="3600" kern="1200">
        <a:solidFill>
          <a:srgbClr val="000000"/>
        </a:solidFill>
        <a:latin typeface="Helvetica Light" charset="0"/>
        <a:ea typeface="MS PGothic" panose="020B0600070205080204" pitchFamily="34" charset="-128"/>
        <a:cs typeface="+mn-cs"/>
        <a:sym typeface="Helvetica Light" charset="0"/>
      </a:defRPr>
    </a:lvl8pPr>
    <a:lvl9pPr marL="3657600" algn="l" defTabSz="914400" rtl="0" eaLnBrk="1" latinLnBrk="0" hangingPunct="1">
      <a:defRPr sz="3600" kern="1200">
        <a:solidFill>
          <a:srgbClr val="000000"/>
        </a:solidFill>
        <a:latin typeface="Helvetica Light" charset="0"/>
        <a:ea typeface="MS PGothic" panose="020B0600070205080204" pitchFamily="34" charset="-128"/>
        <a:cs typeface="+mn-cs"/>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 Ziorio" initials="R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4D"/>
    <a:srgbClr val="EE303C"/>
    <a:srgbClr val="7AC142"/>
    <a:srgbClr val="F89728"/>
    <a:srgbClr val="F26531"/>
    <a:srgbClr val="FF7800"/>
    <a:srgbClr val="00A8CB"/>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72270" autoAdjust="0"/>
  </p:normalViewPr>
  <p:slideViewPr>
    <p:cSldViewPr>
      <p:cViewPr varScale="1">
        <p:scale>
          <a:sx n="38" d="100"/>
          <a:sy n="38" d="100"/>
        </p:scale>
        <p:origin x="1565" y="58"/>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4" d="100"/>
          <a:sy n="74" d="100"/>
        </p:scale>
        <p:origin x="169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CEC3C-5BD7-4316-B67F-43D04FFB851F}" type="doc">
      <dgm:prSet loTypeId="urn:microsoft.com/office/officeart/2005/8/layout/pyramid1" loCatId="pyramid" qsTypeId="urn:microsoft.com/office/officeart/2005/8/quickstyle/simple1" qsCatId="simple" csTypeId="urn:microsoft.com/office/officeart/2005/8/colors/colorful1" csCatId="colorful" phldr="1"/>
      <dgm:spPr/>
    </dgm:pt>
    <dgm:pt modelId="{CE6EA5FF-0259-4095-884B-F5AD4295AF9C}">
      <dgm:prSet phldrT="[Text]"/>
      <dgm:spPr>
        <a:solidFill>
          <a:schemeClr val="tx2"/>
        </a:solidFill>
      </dgm:spPr>
      <dgm:t>
        <a:bodyPr/>
        <a:lstStyle/>
        <a:p>
          <a:r>
            <a:rPr lang="en-US" b="1" dirty="0">
              <a:solidFill>
                <a:schemeClr val="bg1"/>
              </a:solidFill>
            </a:rPr>
            <a:t>Leadership and Management</a:t>
          </a:r>
        </a:p>
        <a:p>
          <a:r>
            <a:rPr lang="en-US" b="0" i="1" dirty="0">
              <a:solidFill>
                <a:schemeClr val="bg1"/>
              </a:solidFill>
            </a:rPr>
            <a:t>Cultural Alignment</a:t>
          </a:r>
        </a:p>
      </dgm:t>
    </dgm:pt>
    <dgm:pt modelId="{B6014939-C273-453E-A316-3DF42EBC2E3C}" type="parTrans" cxnId="{16436EFB-11D8-414E-A084-1CA8EF22FE54}">
      <dgm:prSet/>
      <dgm:spPr/>
      <dgm:t>
        <a:bodyPr/>
        <a:lstStyle/>
        <a:p>
          <a:endParaRPr lang="en-US" b="1">
            <a:solidFill>
              <a:schemeClr val="bg1"/>
            </a:solidFill>
          </a:endParaRPr>
        </a:p>
      </dgm:t>
    </dgm:pt>
    <dgm:pt modelId="{204C034D-7BC9-4468-835F-A9C58A2A8BF8}" type="sibTrans" cxnId="{16436EFB-11D8-414E-A084-1CA8EF22FE54}">
      <dgm:prSet/>
      <dgm:spPr/>
      <dgm:t>
        <a:bodyPr/>
        <a:lstStyle/>
        <a:p>
          <a:endParaRPr lang="en-US" b="1">
            <a:solidFill>
              <a:schemeClr val="bg1"/>
            </a:solidFill>
          </a:endParaRPr>
        </a:p>
      </dgm:t>
    </dgm:pt>
    <dgm:pt modelId="{3155986C-1F04-4920-83D4-17D3FC229355}">
      <dgm:prSet phldrT="[Text]"/>
      <dgm:spPr>
        <a:solidFill>
          <a:schemeClr val="accent1"/>
        </a:solidFill>
      </dgm:spPr>
      <dgm:t>
        <a:bodyPr/>
        <a:lstStyle/>
        <a:p>
          <a:r>
            <a:rPr lang="en-US" b="1" dirty="0">
              <a:solidFill>
                <a:schemeClr val="bg1"/>
              </a:solidFill>
            </a:rPr>
            <a:t>Human Capital, Innovation &amp; Collaboration</a:t>
          </a:r>
        </a:p>
        <a:p>
          <a:r>
            <a:rPr lang="en-US" b="0" i="1" dirty="0">
              <a:solidFill>
                <a:schemeClr val="bg1"/>
              </a:solidFill>
            </a:rPr>
            <a:t>Knowledge, Skills and Abilities, Interactions and Collisions </a:t>
          </a:r>
        </a:p>
      </dgm:t>
    </dgm:pt>
    <dgm:pt modelId="{8786EDEA-B382-4BCC-8F95-031ABD098956}" type="parTrans" cxnId="{B528B398-D950-45E7-BA24-DC7F1286F31B}">
      <dgm:prSet/>
      <dgm:spPr/>
      <dgm:t>
        <a:bodyPr/>
        <a:lstStyle/>
        <a:p>
          <a:endParaRPr lang="en-US" b="1">
            <a:solidFill>
              <a:schemeClr val="bg1"/>
            </a:solidFill>
          </a:endParaRPr>
        </a:p>
      </dgm:t>
    </dgm:pt>
    <dgm:pt modelId="{3AA8B4EA-70C5-4BCB-8960-508DA64D5490}" type="sibTrans" cxnId="{B528B398-D950-45E7-BA24-DC7F1286F31B}">
      <dgm:prSet/>
      <dgm:spPr/>
      <dgm:t>
        <a:bodyPr/>
        <a:lstStyle/>
        <a:p>
          <a:endParaRPr lang="en-US" b="1">
            <a:solidFill>
              <a:schemeClr val="bg1"/>
            </a:solidFill>
          </a:endParaRPr>
        </a:p>
      </dgm:t>
    </dgm:pt>
    <dgm:pt modelId="{4EB9034B-3283-4763-B301-FF881DA8323F}">
      <dgm:prSet phldrT="[Text]"/>
      <dgm:spPr>
        <a:solidFill>
          <a:schemeClr val="accent1">
            <a:lumMod val="60000"/>
            <a:lumOff val="40000"/>
          </a:schemeClr>
        </a:solidFill>
      </dgm:spPr>
      <dgm:t>
        <a:bodyPr/>
        <a:lstStyle/>
        <a:p>
          <a:r>
            <a:rPr lang="en-US" b="1" dirty="0">
              <a:solidFill>
                <a:schemeClr val="tx1"/>
              </a:solidFill>
            </a:rPr>
            <a:t>Economic Competitiveness</a:t>
          </a:r>
        </a:p>
        <a:p>
          <a:r>
            <a:rPr lang="en-US" b="0" i="1" dirty="0">
              <a:solidFill>
                <a:schemeClr val="tx1"/>
              </a:solidFill>
            </a:rPr>
            <a:t>Growth and Job Creation</a:t>
          </a:r>
        </a:p>
      </dgm:t>
    </dgm:pt>
    <dgm:pt modelId="{FFE588EA-AC9C-4243-87AB-FF7A44E77773}" type="parTrans" cxnId="{3A82DBE4-7DD0-4AE1-84D6-4CA4E3941E3A}">
      <dgm:prSet/>
      <dgm:spPr/>
      <dgm:t>
        <a:bodyPr/>
        <a:lstStyle/>
        <a:p>
          <a:endParaRPr lang="en-US" b="1">
            <a:solidFill>
              <a:schemeClr val="bg1"/>
            </a:solidFill>
          </a:endParaRPr>
        </a:p>
      </dgm:t>
    </dgm:pt>
    <dgm:pt modelId="{7F02FD6D-0BDD-4555-9D6B-47CE9B518088}" type="sibTrans" cxnId="{3A82DBE4-7DD0-4AE1-84D6-4CA4E3941E3A}">
      <dgm:prSet/>
      <dgm:spPr/>
      <dgm:t>
        <a:bodyPr/>
        <a:lstStyle/>
        <a:p>
          <a:endParaRPr lang="en-US" b="1">
            <a:solidFill>
              <a:schemeClr val="bg1"/>
            </a:solidFill>
          </a:endParaRPr>
        </a:p>
      </dgm:t>
    </dgm:pt>
    <dgm:pt modelId="{04891DA3-7314-4A31-AFD9-B019EEA04800}">
      <dgm:prSet phldrT="[Text]"/>
      <dgm:spPr>
        <a:solidFill>
          <a:schemeClr val="accent2"/>
        </a:solidFill>
      </dgm:spPr>
      <dgm:t>
        <a:bodyPr/>
        <a:lstStyle/>
        <a:p>
          <a:r>
            <a:rPr lang="en-US" b="1" dirty="0">
              <a:solidFill>
                <a:schemeClr val="bg1"/>
              </a:solidFill>
            </a:rPr>
            <a:t>Capital Investment</a:t>
          </a:r>
        </a:p>
        <a:p>
          <a:r>
            <a:rPr lang="en-US" b="0" i="1" dirty="0">
              <a:solidFill>
                <a:schemeClr val="bg1"/>
              </a:solidFill>
            </a:rPr>
            <a:t>Automation and R &amp; D</a:t>
          </a:r>
        </a:p>
      </dgm:t>
    </dgm:pt>
    <dgm:pt modelId="{D5DE613F-2E00-43D5-8A23-120B33CB629A}" type="sibTrans" cxnId="{A3422891-9A89-42E3-B0C7-18C19701F76A}">
      <dgm:prSet/>
      <dgm:spPr/>
      <dgm:t>
        <a:bodyPr/>
        <a:lstStyle/>
        <a:p>
          <a:endParaRPr lang="en-US" b="1">
            <a:solidFill>
              <a:schemeClr val="bg1"/>
            </a:solidFill>
          </a:endParaRPr>
        </a:p>
      </dgm:t>
    </dgm:pt>
    <dgm:pt modelId="{63311F9F-DA49-4E2D-990D-586F594FCC00}" type="parTrans" cxnId="{A3422891-9A89-42E3-B0C7-18C19701F76A}">
      <dgm:prSet/>
      <dgm:spPr/>
      <dgm:t>
        <a:bodyPr/>
        <a:lstStyle/>
        <a:p>
          <a:endParaRPr lang="en-US" b="1">
            <a:solidFill>
              <a:schemeClr val="bg1"/>
            </a:solidFill>
          </a:endParaRPr>
        </a:p>
      </dgm:t>
    </dgm:pt>
    <dgm:pt modelId="{8B5BA199-6E3A-474C-A7F4-A2C2ECBDAC48}">
      <dgm:prSet phldrT="[Text]"/>
      <dgm:spPr>
        <a:solidFill>
          <a:srgbClr val="F89728"/>
        </a:solidFill>
      </dgm:spPr>
      <dgm:t>
        <a:bodyPr/>
        <a:lstStyle/>
        <a:p>
          <a:r>
            <a:rPr lang="en-US" b="1" dirty="0">
              <a:solidFill>
                <a:schemeClr val="bg1"/>
              </a:solidFill>
            </a:rPr>
            <a:t>Operational Excellence</a:t>
          </a:r>
        </a:p>
        <a:p>
          <a:r>
            <a:rPr lang="en-US" b="0" i="1" dirty="0">
              <a:solidFill>
                <a:schemeClr val="bg1"/>
              </a:solidFill>
            </a:rPr>
            <a:t>Process Optimization</a:t>
          </a:r>
        </a:p>
      </dgm:t>
    </dgm:pt>
    <dgm:pt modelId="{B99414B6-0C22-4DDE-9265-DD77AF0E77C6}" type="sibTrans" cxnId="{91A3B774-6C10-42B3-9F5E-C84249DDC18B}">
      <dgm:prSet/>
      <dgm:spPr/>
      <dgm:t>
        <a:bodyPr/>
        <a:lstStyle/>
        <a:p>
          <a:endParaRPr lang="en-US" b="1">
            <a:solidFill>
              <a:schemeClr val="bg1"/>
            </a:solidFill>
          </a:endParaRPr>
        </a:p>
      </dgm:t>
    </dgm:pt>
    <dgm:pt modelId="{ADA38326-50C9-4F1C-A4B7-D179DA54D8C5}" type="parTrans" cxnId="{91A3B774-6C10-42B3-9F5E-C84249DDC18B}">
      <dgm:prSet/>
      <dgm:spPr/>
      <dgm:t>
        <a:bodyPr/>
        <a:lstStyle/>
        <a:p>
          <a:endParaRPr lang="en-US" b="1">
            <a:solidFill>
              <a:schemeClr val="bg1"/>
            </a:solidFill>
          </a:endParaRPr>
        </a:p>
      </dgm:t>
    </dgm:pt>
    <dgm:pt modelId="{53297FA4-6E5C-40A9-AA2D-0EDE9D1CA93C}" type="pres">
      <dgm:prSet presAssocID="{FBDCEC3C-5BD7-4316-B67F-43D04FFB851F}" presName="Name0" presStyleCnt="0">
        <dgm:presLayoutVars>
          <dgm:dir/>
          <dgm:animLvl val="lvl"/>
          <dgm:resizeHandles val="exact"/>
        </dgm:presLayoutVars>
      </dgm:prSet>
      <dgm:spPr/>
    </dgm:pt>
    <dgm:pt modelId="{631E0A28-0C58-41B5-8220-737C7FB52475}" type="pres">
      <dgm:prSet presAssocID="{4EB9034B-3283-4763-B301-FF881DA8323F}" presName="Name8" presStyleCnt="0"/>
      <dgm:spPr/>
    </dgm:pt>
    <dgm:pt modelId="{7491099E-279A-4904-9F2F-0FBD3313FA2D}" type="pres">
      <dgm:prSet presAssocID="{4EB9034B-3283-4763-B301-FF881DA8323F}" presName="level" presStyleLbl="node1" presStyleIdx="0" presStyleCnt="5" custLinFactNeighborX="-713" custLinFactNeighborY="-95431">
        <dgm:presLayoutVars>
          <dgm:chMax val="1"/>
          <dgm:bulletEnabled val="1"/>
        </dgm:presLayoutVars>
      </dgm:prSet>
      <dgm:spPr/>
    </dgm:pt>
    <dgm:pt modelId="{46916EE1-8F13-4A51-8A2C-1B0028042515}" type="pres">
      <dgm:prSet presAssocID="{4EB9034B-3283-4763-B301-FF881DA8323F}" presName="levelTx" presStyleLbl="revTx" presStyleIdx="0" presStyleCnt="0">
        <dgm:presLayoutVars>
          <dgm:chMax val="1"/>
          <dgm:bulletEnabled val="1"/>
        </dgm:presLayoutVars>
      </dgm:prSet>
      <dgm:spPr/>
    </dgm:pt>
    <dgm:pt modelId="{6F250E93-F600-4088-9CB9-C19BD10BFCEC}" type="pres">
      <dgm:prSet presAssocID="{04891DA3-7314-4A31-AFD9-B019EEA04800}" presName="Name8" presStyleCnt="0"/>
      <dgm:spPr/>
    </dgm:pt>
    <dgm:pt modelId="{E01E4186-C673-465C-94AD-0AC1644D4297}" type="pres">
      <dgm:prSet presAssocID="{04891DA3-7314-4A31-AFD9-B019EEA04800}" presName="level" presStyleLbl="node1" presStyleIdx="1" presStyleCnt="5">
        <dgm:presLayoutVars>
          <dgm:chMax val="1"/>
          <dgm:bulletEnabled val="1"/>
        </dgm:presLayoutVars>
      </dgm:prSet>
      <dgm:spPr/>
    </dgm:pt>
    <dgm:pt modelId="{EFD97240-F1E3-4B29-B8AC-A39F6D5E20A7}" type="pres">
      <dgm:prSet presAssocID="{04891DA3-7314-4A31-AFD9-B019EEA04800}" presName="levelTx" presStyleLbl="revTx" presStyleIdx="0" presStyleCnt="0">
        <dgm:presLayoutVars>
          <dgm:chMax val="1"/>
          <dgm:bulletEnabled val="1"/>
        </dgm:presLayoutVars>
      </dgm:prSet>
      <dgm:spPr/>
    </dgm:pt>
    <dgm:pt modelId="{EE698630-E523-455C-9197-B1FAC575C13B}" type="pres">
      <dgm:prSet presAssocID="{8B5BA199-6E3A-474C-A7F4-A2C2ECBDAC48}" presName="Name8" presStyleCnt="0"/>
      <dgm:spPr/>
    </dgm:pt>
    <dgm:pt modelId="{D48EF17F-DB9D-41DB-8CBF-7F5EAF370678}" type="pres">
      <dgm:prSet presAssocID="{8B5BA199-6E3A-474C-A7F4-A2C2ECBDAC48}" presName="level" presStyleLbl="node1" presStyleIdx="2" presStyleCnt="5">
        <dgm:presLayoutVars>
          <dgm:chMax val="1"/>
          <dgm:bulletEnabled val="1"/>
        </dgm:presLayoutVars>
      </dgm:prSet>
      <dgm:spPr/>
    </dgm:pt>
    <dgm:pt modelId="{F7295895-D918-4716-8A29-1CD6F63BD040}" type="pres">
      <dgm:prSet presAssocID="{8B5BA199-6E3A-474C-A7F4-A2C2ECBDAC48}" presName="levelTx" presStyleLbl="revTx" presStyleIdx="0" presStyleCnt="0">
        <dgm:presLayoutVars>
          <dgm:chMax val="1"/>
          <dgm:bulletEnabled val="1"/>
        </dgm:presLayoutVars>
      </dgm:prSet>
      <dgm:spPr/>
    </dgm:pt>
    <dgm:pt modelId="{8CBF6682-5580-4A97-A220-F3CDB184B30B}" type="pres">
      <dgm:prSet presAssocID="{CE6EA5FF-0259-4095-884B-F5AD4295AF9C}" presName="Name8" presStyleCnt="0"/>
      <dgm:spPr/>
    </dgm:pt>
    <dgm:pt modelId="{7D03FE98-77EC-47E1-A7E3-AB4246A6F655}" type="pres">
      <dgm:prSet presAssocID="{CE6EA5FF-0259-4095-884B-F5AD4295AF9C}" presName="level" presStyleLbl="node1" presStyleIdx="3" presStyleCnt="5">
        <dgm:presLayoutVars>
          <dgm:chMax val="1"/>
          <dgm:bulletEnabled val="1"/>
        </dgm:presLayoutVars>
      </dgm:prSet>
      <dgm:spPr/>
    </dgm:pt>
    <dgm:pt modelId="{9DEEBF05-2AA1-4058-BCFC-DD169233181B}" type="pres">
      <dgm:prSet presAssocID="{CE6EA5FF-0259-4095-884B-F5AD4295AF9C}" presName="levelTx" presStyleLbl="revTx" presStyleIdx="0" presStyleCnt="0">
        <dgm:presLayoutVars>
          <dgm:chMax val="1"/>
          <dgm:bulletEnabled val="1"/>
        </dgm:presLayoutVars>
      </dgm:prSet>
      <dgm:spPr/>
    </dgm:pt>
    <dgm:pt modelId="{811E5157-361E-4DE8-9D30-C9ED76E15A50}" type="pres">
      <dgm:prSet presAssocID="{3155986C-1F04-4920-83D4-17D3FC229355}" presName="Name8" presStyleCnt="0"/>
      <dgm:spPr/>
    </dgm:pt>
    <dgm:pt modelId="{786515AB-85D8-4050-8B62-8F0E1175C8F9}" type="pres">
      <dgm:prSet presAssocID="{3155986C-1F04-4920-83D4-17D3FC229355}" presName="level" presStyleLbl="node1" presStyleIdx="4" presStyleCnt="5">
        <dgm:presLayoutVars>
          <dgm:chMax val="1"/>
          <dgm:bulletEnabled val="1"/>
        </dgm:presLayoutVars>
      </dgm:prSet>
      <dgm:spPr/>
    </dgm:pt>
    <dgm:pt modelId="{B420D093-1B2C-48B0-B606-ED932D65E5C0}" type="pres">
      <dgm:prSet presAssocID="{3155986C-1F04-4920-83D4-17D3FC229355}" presName="levelTx" presStyleLbl="revTx" presStyleIdx="0" presStyleCnt="0">
        <dgm:presLayoutVars>
          <dgm:chMax val="1"/>
          <dgm:bulletEnabled val="1"/>
        </dgm:presLayoutVars>
      </dgm:prSet>
      <dgm:spPr/>
    </dgm:pt>
  </dgm:ptLst>
  <dgm:cxnLst>
    <dgm:cxn modelId="{6BE8AF14-4A93-4723-BB8A-D34D34AFB157}" type="presOf" srcId="{8B5BA199-6E3A-474C-A7F4-A2C2ECBDAC48}" destId="{D48EF17F-DB9D-41DB-8CBF-7F5EAF370678}" srcOrd="0" destOrd="0" presId="urn:microsoft.com/office/officeart/2005/8/layout/pyramid1"/>
    <dgm:cxn modelId="{74445EF8-F6D7-414F-9F3B-1D57114FEED3}" type="presOf" srcId="{04891DA3-7314-4A31-AFD9-B019EEA04800}" destId="{EFD97240-F1E3-4B29-B8AC-A39F6D5E20A7}" srcOrd="1" destOrd="0" presId="urn:microsoft.com/office/officeart/2005/8/layout/pyramid1"/>
    <dgm:cxn modelId="{A24225D3-D7AF-4B0C-B23D-746D1838858A}" type="presOf" srcId="{CE6EA5FF-0259-4095-884B-F5AD4295AF9C}" destId="{7D03FE98-77EC-47E1-A7E3-AB4246A6F655}" srcOrd="0" destOrd="0" presId="urn:microsoft.com/office/officeart/2005/8/layout/pyramid1"/>
    <dgm:cxn modelId="{8175377E-FD13-430C-A380-484171B81568}" type="presOf" srcId="{CE6EA5FF-0259-4095-884B-F5AD4295AF9C}" destId="{9DEEBF05-2AA1-4058-BCFC-DD169233181B}" srcOrd="1" destOrd="0" presId="urn:microsoft.com/office/officeart/2005/8/layout/pyramid1"/>
    <dgm:cxn modelId="{B528B398-D950-45E7-BA24-DC7F1286F31B}" srcId="{FBDCEC3C-5BD7-4316-B67F-43D04FFB851F}" destId="{3155986C-1F04-4920-83D4-17D3FC229355}" srcOrd="4" destOrd="0" parTransId="{8786EDEA-B382-4BCC-8F95-031ABD098956}" sibTransId="{3AA8B4EA-70C5-4BCB-8960-508DA64D5490}"/>
    <dgm:cxn modelId="{A3422891-9A89-42E3-B0C7-18C19701F76A}" srcId="{FBDCEC3C-5BD7-4316-B67F-43D04FFB851F}" destId="{04891DA3-7314-4A31-AFD9-B019EEA04800}" srcOrd="1" destOrd="0" parTransId="{63311F9F-DA49-4E2D-990D-586F594FCC00}" sibTransId="{D5DE613F-2E00-43D5-8A23-120B33CB629A}"/>
    <dgm:cxn modelId="{91A3B774-6C10-42B3-9F5E-C84249DDC18B}" srcId="{FBDCEC3C-5BD7-4316-B67F-43D04FFB851F}" destId="{8B5BA199-6E3A-474C-A7F4-A2C2ECBDAC48}" srcOrd="2" destOrd="0" parTransId="{ADA38326-50C9-4F1C-A4B7-D179DA54D8C5}" sibTransId="{B99414B6-0C22-4DDE-9265-DD77AF0E77C6}"/>
    <dgm:cxn modelId="{3A82DBE4-7DD0-4AE1-84D6-4CA4E3941E3A}" srcId="{FBDCEC3C-5BD7-4316-B67F-43D04FFB851F}" destId="{4EB9034B-3283-4763-B301-FF881DA8323F}" srcOrd="0" destOrd="0" parTransId="{FFE588EA-AC9C-4243-87AB-FF7A44E77773}" sibTransId="{7F02FD6D-0BDD-4555-9D6B-47CE9B518088}"/>
    <dgm:cxn modelId="{2E17DB04-AAE1-4D1D-9B96-CA5C53A9F007}" type="presOf" srcId="{3155986C-1F04-4920-83D4-17D3FC229355}" destId="{B420D093-1B2C-48B0-B606-ED932D65E5C0}" srcOrd="1" destOrd="0" presId="urn:microsoft.com/office/officeart/2005/8/layout/pyramid1"/>
    <dgm:cxn modelId="{94ACE019-07A3-4DD5-9065-ACFC4FB28182}" type="presOf" srcId="{04891DA3-7314-4A31-AFD9-B019EEA04800}" destId="{E01E4186-C673-465C-94AD-0AC1644D4297}" srcOrd="0" destOrd="0" presId="urn:microsoft.com/office/officeart/2005/8/layout/pyramid1"/>
    <dgm:cxn modelId="{016860C6-A4AE-46BF-BDE4-D8A9BADB3DA1}" type="presOf" srcId="{8B5BA199-6E3A-474C-A7F4-A2C2ECBDAC48}" destId="{F7295895-D918-4716-8A29-1CD6F63BD040}" srcOrd="1" destOrd="0" presId="urn:microsoft.com/office/officeart/2005/8/layout/pyramid1"/>
    <dgm:cxn modelId="{37F5D908-651A-4355-87BA-21D9320D52BA}" type="presOf" srcId="{FBDCEC3C-5BD7-4316-B67F-43D04FFB851F}" destId="{53297FA4-6E5C-40A9-AA2D-0EDE9D1CA93C}" srcOrd="0" destOrd="0" presId="urn:microsoft.com/office/officeart/2005/8/layout/pyramid1"/>
    <dgm:cxn modelId="{F7E1EFFA-5D76-49E7-9CF6-A839EDAD93BA}" type="presOf" srcId="{3155986C-1F04-4920-83D4-17D3FC229355}" destId="{786515AB-85D8-4050-8B62-8F0E1175C8F9}" srcOrd="0" destOrd="0" presId="urn:microsoft.com/office/officeart/2005/8/layout/pyramid1"/>
    <dgm:cxn modelId="{CC9BA120-CE0B-4C82-93B6-C8620DEE9174}" type="presOf" srcId="{4EB9034B-3283-4763-B301-FF881DA8323F}" destId="{46916EE1-8F13-4A51-8A2C-1B0028042515}" srcOrd="1" destOrd="0" presId="urn:microsoft.com/office/officeart/2005/8/layout/pyramid1"/>
    <dgm:cxn modelId="{73950E2C-3AF7-49D9-B561-B093A150AD46}" type="presOf" srcId="{4EB9034B-3283-4763-B301-FF881DA8323F}" destId="{7491099E-279A-4904-9F2F-0FBD3313FA2D}" srcOrd="0" destOrd="0" presId="urn:microsoft.com/office/officeart/2005/8/layout/pyramid1"/>
    <dgm:cxn modelId="{16436EFB-11D8-414E-A084-1CA8EF22FE54}" srcId="{FBDCEC3C-5BD7-4316-B67F-43D04FFB851F}" destId="{CE6EA5FF-0259-4095-884B-F5AD4295AF9C}" srcOrd="3" destOrd="0" parTransId="{B6014939-C273-453E-A316-3DF42EBC2E3C}" sibTransId="{204C034D-7BC9-4468-835F-A9C58A2A8BF8}"/>
    <dgm:cxn modelId="{A7CB92B8-2881-4B45-A8ED-99A498632BE7}" type="presParOf" srcId="{53297FA4-6E5C-40A9-AA2D-0EDE9D1CA93C}" destId="{631E0A28-0C58-41B5-8220-737C7FB52475}" srcOrd="0" destOrd="0" presId="urn:microsoft.com/office/officeart/2005/8/layout/pyramid1"/>
    <dgm:cxn modelId="{9951EC7E-0824-45BC-A4F3-DB6C599D7F20}" type="presParOf" srcId="{631E0A28-0C58-41B5-8220-737C7FB52475}" destId="{7491099E-279A-4904-9F2F-0FBD3313FA2D}" srcOrd="0" destOrd="0" presId="urn:microsoft.com/office/officeart/2005/8/layout/pyramid1"/>
    <dgm:cxn modelId="{6B0B297C-4BAF-4B6D-B34D-825EBF849866}" type="presParOf" srcId="{631E0A28-0C58-41B5-8220-737C7FB52475}" destId="{46916EE1-8F13-4A51-8A2C-1B0028042515}" srcOrd="1" destOrd="0" presId="urn:microsoft.com/office/officeart/2005/8/layout/pyramid1"/>
    <dgm:cxn modelId="{D3CC41F4-B821-420B-8168-C5C3A8926634}" type="presParOf" srcId="{53297FA4-6E5C-40A9-AA2D-0EDE9D1CA93C}" destId="{6F250E93-F600-4088-9CB9-C19BD10BFCEC}" srcOrd="1" destOrd="0" presId="urn:microsoft.com/office/officeart/2005/8/layout/pyramid1"/>
    <dgm:cxn modelId="{34CBE666-7498-4525-8A89-46C980DF2CF9}" type="presParOf" srcId="{6F250E93-F600-4088-9CB9-C19BD10BFCEC}" destId="{E01E4186-C673-465C-94AD-0AC1644D4297}" srcOrd="0" destOrd="0" presId="urn:microsoft.com/office/officeart/2005/8/layout/pyramid1"/>
    <dgm:cxn modelId="{0C3A21A8-2F78-4448-BB06-F352D4A696F7}" type="presParOf" srcId="{6F250E93-F600-4088-9CB9-C19BD10BFCEC}" destId="{EFD97240-F1E3-4B29-B8AC-A39F6D5E20A7}" srcOrd="1" destOrd="0" presId="urn:microsoft.com/office/officeart/2005/8/layout/pyramid1"/>
    <dgm:cxn modelId="{52267827-36B1-42DF-94A6-4E12EB3EF0BE}" type="presParOf" srcId="{53297FA4-6E5C-40A9-AA2D-0EDE9D1CA93C}" destId="{EE698630-E523-455C-9197-B1FAC575C13B}" srcOrd="2" destOrd="0" presId="urn:microsoft.com/office/officeart/2005/8/layout/pyramid1"/>
    <dgm:cxn modelId="{D19081D1-ABBA-4C88-AC91-398855E3DE49}" type="presParOf" srcId="{EE698630-E523-455C-9197-B1FAC575C13B}" destId="{D48EF17F-DB9D-41DB-8CBF-7F5EAF370678}" srcOrd="0" destOrd="0" presId="urn:microsoft.com/office/officeart/2005/8/layout/pyramid1"/>
    <dgm:cxn modelId="{5899D5CA-3E4B-4857-A51B-F023106D5B55}" type="presParOf" srcId="{EE698630-E523-455C-9197-B1FAC575C13B}" destId="{F7295895-D918-4716-8A29-1CD6F63BD040}" srcOrd="1" destOrd="0" presId="urn:microsoft.com/office/officeart/2005/8/layout/pyramid1"/>
    <dgm:cxn modelId="{CCF517FC-1B90-4DE7-8A3E-E4355F7497F2}" type="presParOf" srcId="{53297FA4-6E5C-40A9-AA2D-0EDE9D1CA93C}" destId="{8CBF6682-5580-4A97-A220-F3CDB184B30B}" srcOrd="3" destOrd="0" presId="urn:microsoft.com/office/officeart/2005/8/layout/pyramid1"/>
    <dgm:cxn modelId="{EF035CBC-11CA-4758-BC9A-1B98BAD1CCC2}" type="presParOf" srcId="{8CBF6682-5580-4A97-A220-F3CDB184B30B}" destId="{7D03FE98-77EC-47E1-A7E3-AB4246A6F655}" srcOrd="0" destOrd="0" presId="urn:microsoft.com/office/officeart/2005/8/layout/pyramid1"/>
    <dgm:cxn modelId="{1E7E5BEE-9FAA-4D0B-A259-D2087597921D}" type="presParOf" srcId="{8CBF6682-5580-4A97-A220-F3CDB184B30B}" destId="{9DEEBF05-2AA1-4058-BCFC-DD169233181B}" srcOrd="1" destOrd="0" presId="urn:microsoft.com/office/officeart/2005/8/layout/pyramid1"/>
    <dgm:cxn modelId="{4FCE64FB-C55D-44A6-A756-289405E49BC5}" type="presParOf" srcId="{53297FA4-6E5C-40A9-AA2D-0EDE9D1CA93C}" destId="{811E5157-361E-4DE8-9D30-C9ED76E15A50}" srcOrd="4" destOrd="0" presId="urn:microsoft.com/office/officeart/2005/8/layout/pyramid1"/>
    <dgm:cxn modelId="{18BCC084-3504-4CDD-9C77-71D179EC6674}" type="presParOf" srcId="{811E5157-361E-4DE8-9D30-C9ED76E15A50}" destId="{786515AB-85D8-4050-8B62-8F0E1175C8F9}" srcOrd="0" destOrd="0" presId="urn:microsoft.com/office/officeart/2005/8/layout/pyramid1"/>
    <dgm:cxn modelId="{702E8C38-A118-4A4F-A585-CA2A3A8D41F1}" type="presParOf" srcId="{811E5157-361E-4DE8-9D30-C9ED76E15A50}" destId="{B420D093-1B2C-48B0-B606-ED932D65E5C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1099E-279A-4904-9F2F-0FBD3313FA2D}">
      <dsp:nvSpPr>
        <dsp:cNvPr id="0" name=""/>
        <dsp:cNvSpPr/>
      </dsp:nvSpPr>
      <dsp:spPr>
        <a:xfrm>
          <a:off x="2749062" y="0"/>
          <a:ext cx="1379448" cy="1114231"/>
        </a:xfrm>
        <a:prstGeom prst="trapezoid">
          <a:avLst>
            <a:gd name="adj" fmla="val 61901"/>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Economic Competitiveness</a:t>
          </a:r>
        </a:p>
        <a:p>
          <a:pPr marL="0" lvl="0" indent="0" algn="ctr" defTabSz="666750">
            <a:lnSpc>
              <a:spcPct val="90000"/>
            </a:lnSpc>
            <a:spcBef>
              <a:spcPct val="0"/>
            </a:spcBef>
            <a:spcAft>
              <a:spcPct val="35000"/>
            </a:spcAft>
            <a:buNone/>
          </a:pPr>
          <a:r>
            <a:rPr lang="en-US" sz="1500" b="0" i="1" kern="1200" dirty="0">
              <a:solidFill>
                <a:schemeClr val="tx1"/>
              </a:solidFill>
            </a:rPr>
            <a:t>Growth and Job Creation</a:t>
          </a:r>
        </a:p>
      </dsp:txBody>
      <dsp:txXfrm>
        <a:off x="2749062" y="0"/>
        <a:ext cx="1379448" cy="1114231"/>
      </dsp:txXfrm>
    </dsp:sp>
    <dsp:sp modelId="{E01E4186-C673-465C-94AD-0AC1644D4297}">
      <dsp:nvSpPr>
        <dsp:cNvPr id="0" name=""/>
        <dsp:cNvSpPr/>
      </dsp:nvSpPr>
      <dsp:spPr>
        <a:xfrm>
          <a:off x="2069173" y="1114231"/>
          <a:ext cx="2758897" cy="1114231"/>
        </a:xfrm>
        <a:prstGeom prst="trapezoid">
          <a:avLst>
            <a:gd name="adj" fmla="val 61901"/>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Capital Investment</a:t>
          </a:r>
        </a:p>
        <a:p>
          <a:pPr marL="0" lvl="0" indent="0" algn="ctr" defTabSz="666750">
            <a:lnSpc>
              <a:spcPct val="90000"/>
            </a:lnSpc>
            <a:spcBef>
              <a:spcPct val="0"/>
            </a:spcBef>
            <a:spcAft>
              <a:spcPct val="35000"/>
            </a:spcAft>
            <a:buNone/>
          </a:pPr>
          <a:r>
            <a:rPr lang="en-US" sz="1500" b="0" i="1" kern="1200" dirty="0">
              <a:solidFill>
                <a:schemeClr val="bg1"/>
              </a:solidFill>
            </a:rPr>
            <a:t>Automation and R &amp; D</a:t>
          </a:r>
        </a:p>
      </dsp:txBody>
      <dsp:txXfrm>
        <a:off x="2551980" y="1114231"/>
        <a:ext cx="1793283" cy="1114231"/>
      </dsp:txXfrm>
    </dsp:sp>
    <dsp:sp modelId="{D48EF17F-DB9D-41DB-8CBF-7F5EAF370678}">
      <dsp:nvSpPr>
        <dsp:cNvPr id="0" name=""/>
        <dsp:cNvSpPr/>
      </dsp:nvSpPr>
      <dsp:spPr>
        <a:xfrm>
          <a:off x="1379448" y="2228462"/>
          <a:ext cx="4138346" cy="1114231"/>
        </a:xfrm>
        <a:prstGeom prst="trapezoid">
          <a:avLst>
            <a:gd name="adj" fmla="val 61901"/>
          </a:avLst>
        </a:prstGeom>
        <a:solidFill>
          <a:srgbClr val="F897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Operational Excellence</a:t>
          </a:r>
        </a:p>
        <a:p>
          <a:pPr marL="0" lvl="0" indent="0" algn="ctr" defTabSz="666750">
            <a:lnSpc>
              <a:spcPct val="90000"/>
            </a:lnSpc>
            <a:spcBef>
              <a:spcPct val="0"/>
            </a:spcBef>
            <a:spcAft>
              <a:spcPct val="35000"/>
            </a:spcAft>
            <a:buNone/>
          </a:pPr>
          <a:r>
            <a:rPr lang="en-US" sz="1500" b="0" i="1" kern="1200" dirty="0">
              <a:solidFill>
                <a:schemeClr val="bg1"/>
              </a:solidFill>
            </a:rPr>
            <a:t>Process Optimization</a:t>
          </a:r>
        </a:p>
      </dsp:txBody>
      <dsp:txXfrm>
        <a:off x="2103659" y="2228462"/>
        <a:ext cx="2689925" cy="1114231"/>
      </dsp:txXfrm>
    </dsp:sp>
    <dsp:sp modelId="{7D03FE98-77EC-47E1-A7E3-AB4246A6F655}">
      <dsp:nvSpPr>
        <dsp:cNvPr id="0" name=""/>
        <dsp:cNvSpPr/>
      </dsp:nvSpPr>
      <dsp:spPr>
        <a:xfrm>
          <a:off x="689724" y="3342693"/>
          <a:ext cx="5517795" cy="1114231"/>
        </a:xfrm>
        <a:prstGeom prst="trapezoid">
          <a:avLst>
            <a:gd name="adj" fmla="val 61901"/>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Leadership and Management</a:t>
          </a:r>
        </a:p>
        <a:p>
          <a:pPr marL="0" lvl="0" indent="0" algn="ctr" defTabSz="666750">
            <a:lnSpc>
              <a:spcPct val="90000"/>
            </a:lnSpc>
            <a:spcBef>
              <a:spcPct val="0"/>
            </a:spcBef>
            <a:spcAft>
              <a:spcPct val="35000"/>
            </a:spcAft>
            <a:buNone/>
          </a:pPr>
          <a:r>
            <a:rPr lang="en-US" sz="1500" b="0" i="1" kern="1200" dirty="0">
              <a:solidFill>
                <a:schemeClr val="bg1"/>
              </a:solidFill>
            </a:rPr>
            <a:t>Cultural Alignment</a:t>
          </a:r>
        </a:p>
      </dsp:txBody>
      <dsp:txXfrm>
        <a:off x="1655338" y="3342693"/>
        <a:ext cx="3586566" cy="1114231"/>
      </dsp:txXfrm>
    </dsp:sp>
    <dsp:sp modelId="{786515AB-85D8-4050-8B62-8F0E1175C8F9}">
      <dsp:nvSpPr>
        <dsp:cNvPr id="0" name=""/>
        <dsp:cNvSpPr/>
      </dsp:nvSpPr>
      <dsp:spPr>
        <a:xfrm>
          <a:off x="0" y="4456924"/>
          <a:ext cx="6897244" cy="1114231"/>
        </a:xfrm>
        <a:prstGeom prst="trapezoid">
          <a:avLst>
            <a:gd name="adj" fmla="val 61901"/>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Human Capital, Innovation &amp; Collaboration</a:t>
          </a:r>
        </a:p>
        <a:p>
          <a:pPr marL="0" lvl="0" indent="0" algn="ctr" defTabSz="666750">
            <a:lnSpc>
              <a:spcPct val="90000"/>
            </a:lnSpc>
            <a:spcBef>
              <a:spcPct val="0"/>
            </a:spcBef>
            <a:spcAft>
              <a:spcPct val="35000"/>
            </a:spcAft>
            <a:buNone/>
          </a:pPr>
          <a:r>
            <a:rPr lang="en-US" sz="1500" b="0" i="1" kern="1200" dirty="0">
              <a:solidFill>
                <a:schemeClr val="bg1"/>
              </a:solidFill>
            </a:rPr>
            <a:t>Knowledge, Skills and Abilities, Interactions and Collisions </a:t>
          </a:r>
        </a:p>
      </dsp:txBody>
      <dsp:txXfrm>
        <a:off x="1207017" y="4456924"/>
        <a:ext cx="4483208" cy="11142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2C9587CF-4AF2-407B-A1B0-3E5585181A16}" type="datetimeFigureOut">
              <a:rPr lang="en-US" smtClean="0"/>
              <a:t>4/20/2017</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7A973A76-80A1-400C-9483-6D25314D9E9A}" type="slidenum">
              <a:rPr lang="en-US" smtClean="0"/>
              <a:t>‹#›</a:t>
            </a:fld>
            <a:endParaRPr lang="en-US"/>
          </a:p>
        </p:txBody>
      </p:sp>
    </p:spTree>
    <p:extLst>
      <p:ext uri="{BB962C8B-B14F-4D97-AF65-F5344CB8AC3E}">
        <p14:creationId xmlns:p14="http://schemas.microsoft.com/office/powerpoint/2010/main" val="1729580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idx="2"/>
          </p:nvPr>
        </p:nvSpPr>
        <p:spPr bwMode="auto">
          <a:xfrm>
            <a:off x="2895600" y="525463"/>
            <a:ext cx="35052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2" name="Rectangle 2"/>
          <p:cNvSpPr>
            <a:spLocks noGrp="1"/>
          </p:cNvSpPr>
          <p:nvPr>
            <p:ph type="body" sz="quarter" idx="3"/>
          </p:nvPr>
        </p:nvSpPr>
        <p:spPr bwMode="auto">
          <a:xfrm>
            <a:off x="1239942" y="3330419"/>
            <a:ext cx="6816518" cy="3154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extLst>
      <p:ext uri="{BB962C8B-B14F-4D97-AF65-F5344CB8AC3E}">
        <p14:creationId xmlns:p14="http://schemas.microsoft.com/office/powerpoint/2010/main" val="139980789"/>
      </p:ext>
    </p:extLst>
  </p:cSld>
  <p:clrMap bg1="lt1" tx1="dk1" bg2="lt2" tx2="dk2" accent1="accent1" accent2="accent2" accent3="accent3" accent4="accent4" accent5="accent5" accent6="accent6" hlink="hlink" folHlink="folHlink"/>
  <p:notesStyle>
    <a:lvl1pPr algn="l" defTabSz="455613" rtl="0" eaLnBrk="0" fontAlgn="base" hangingPunct="0">
      <a:lnSpc>
        <a:spcPts val="3500"/>
      </a:lnSpc>
      <a:spcBef>
        <a:spcPct val="0"/>
      </a:spcBef>
      <a:spcAft>
        <a:spcPct val="0"/>
      </a:spcAft>
      <a:defRPr sz="2400" kern="1200">
        <a:solidFill>
          <a:srgbClr val="572E2D"/>
        </a:solidFill>
        <a:latin typeface="Noteworthy Bold" charset="0"/>
        <a:ea typeface="MS PGothic" pitchFamily="34" charset="-128"/>
        <a:cs typeface="Noteworthy Bold" charset="0"/>
        <a:sym typeface="Noteworthy Bold" charset="0"/>
      </a:defRPr>
    </a:lvl1pPr>
    <a:lvl2pPr marL="3413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42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71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00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5884" algn="l" defTabSz="914354" rtl="0" eaLnBrk="1" latinLnBrk="0" hangingPunct="1">
      <a:defRPr sz="1100" kern="1200">
        <a:solidFill>
          <a:schemeClr val="tx1"/>
        </a:solidFill>
        <a:latin typeface="+mn-lt"/>
        <a:ea typeface="+mn-ea"/>
        <a:cs typeface="+mn-cs"/>
      </a:defRPr>
    </a:lvl6pPr>
    <a:lvl7pPr marL="2743060" algn="l" defTabSz="914354" rtl="0" eaLnBrk="1" latinLnBrk="0" hangingPunct="1">
      <a:defRPr sz="1100" kern="1200">
        <a:solidFill>
          <a:schemeClr val="tx1"/>
        </a:solidFill>
        <a:latin typeface="+mn-lt"/>
        <a:ea typeface="+mn-ea"/>
        <a:cs typeface="+mn-cs"/>
      </a:defRPr>
    </a:lvl7pPr>
    <a:lvl8pPr marL="3200236" algn="l" defTabSz="914354" rtl="0" eaLnBrk="1" latinLnBrk="0" hangingPunct="1">
      <a:defRPr sz="1100" kern="1200">
        <a:solidFill>
          <a:schemeClr val="tx1"/>
        </a:solidFill>
        <a:latin typeface="+mn-lt"/>
        <a:ea typeface="+mn-ea"/>
        <a:cs typeface="+mn-cs"/>
      </a:defRPr>
    </a:lvl8pPr>
    <a:lvl9pPr marL="3657413" algn="l" defTabSz="9143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00"/>
              </a:lnSpc>
              <a:defRPr/>
            </a:pPr>
            <a:r>
              <a:rPr lang="en-CA" sz="1200" dirty="0"/>
              <a:t>Our</a:t>
            </a:r>
            <a:r>
              <a:rPr lang="en-CA" sz="1200" baseline="0" dirty="0"/>
              <a:t> thanks to our conference</a:t>
            </a:r>
            <a:r>
              <a:rPr lang="en-CA" sz="1200" dirty="0"/>
              <a:t> Co-chairs, Chris (MacPherson) and Nina (McCarthy) for their vision and leadership of this conference – and </a:t>
            </a:r>
            <a:r>
              <a:rPr lang="en-CA" sz="1200" baseline="0" dirty="0"/>
              <a:t>for the opportunity to be able share some of work and learning around the topic of productivity and our people.</a:t>
            </a:r>
            <a:endParaRPr lang="en-CA" sz="1200" dirty="0"/>
          </a:p>
          <a:p>
            <a:pPr marL="342900" indent="-342900">
              <a:lnSpc>
                <a:spcPts val="2300"/>
              </a:lnSpc>
              <a:buFont typeface="Arial" panose="020B0604020202020204" pitchFamily="34" charset="0"/>
              <a:buChar char="•"/>
              <a:defRPr/>
            </a:pPr>
            <a:r>
              <a:rPr lang="en-CA" sz="1200" dirty="0"/>
              <a:t>GO Productivity</a:t>
            </a:r>
            <a:r>
              <a:rPr lang="en-CA" sz="1200" baseline="0" dirty="0"/>
              <a:t> is not for profit organization supporting SME’s including small-medium construction firms learn to grow and optimize.</a:t>
            </a:r>
          </a:p>
          <a:p>
            <a:pPr marL="342900" indent="-342900">
              <a:lnSpc>
                <a:spcPts val="2300"/>
              </a:lnSpc>
              <a:buFont typeface="Arial" panose="020B0604020202020204" pitchFamily="34" charset="0"/>
              <a:buChar char="•"/>
              <a:defRPr/>
            </a:pPr>
            <a:r>
              <a:rPr lang="en-CA" sz="1200" baseline="0" dirty="0"/>
              <a:t>we help SME’s become productivity experts, we help them to learn how to improve performance with better utilization of their people and resources</a:t>
            </a:r>
          </a:p>
          <a:p>
            <a:pPr marL="342900" indent="-342900">
              <a:lnSpc>
                <a:spcPts val="2300"/>
              </a:lnSpc>
              <a:buFont typeface="Arial" panose="020B0604020202020204" pitchFamily="34" charset="0"/>
              <a:buChar char="•"/>
              <a:defRPr/>
            </a:pPr>
            <a:r>
              <a:rPr lang="en-CA" sz="1200" baseline="0" dirty="0"/>
              <a:t>So today we will explore an introduction into the topic of productivity and dig down to the </a:t>
            </a:r>
            <a:r>
              <a:rPr lang="en-CA" sz="1200" dirty="0"/>
              <a:t>key </a:t>
            </a:r>
            <a:r>
              <a:rPr lang="en-CA" sz="1200" baseline="0" dirty="0"/>
              <a:t> factors that can predict and improve your organization’s performance and productivity – and that is – investment in your people</a:t>
            </a:r>
            <a:endParaRPr lang="en-CA" sz="1200" dirty="0"/>
          </a:p>
        </p:txBody>
      </p:sp>
    </p:spTree>
    <p:extLst>
      <p:ext uri="{BB962C8B-B14F-4D97-AF65-F5344CB8AC3E}">
        <p14:creationId xmlns:p14="http://schemas.microsoft.com/office/powerpoint/2010/main" val="157203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703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3330419"/>
            <a:ext cx="7848600" cy="3154441"/>
          </a:xfrm>
        </p:spPr>
        <p:txBody>
          <a:bodyPr/>
          <a:lstStyle/>
          <a:p>
            <a:pPr>
              <a:lnSpc>
                <a:spcPts val="2000"/>
              </a:lnSpc>
            </a:pPr>
            <a:r>
              <a:rPr lang="en-US" sz="1400" dirty="0"/>
              <a:t>Lets start with Lagging indicators - </a:t>
            </a:r>
          </a:p>
          <a:p>
            <a:pPr>
              <a:lnSpc>
                <a:spcPts val="2000"/>
              </a:lnSpc>
            </a:pPr>
            <a:r>
              <a:rPr lang="en-US" sz="1400" dirty="0"/>
              <a:t>Historically, the government</a:t>
            </a:r>
            <a:r>
              <a:rPr lang="en-US" sz="1400" baseline="0" dirty="0"/>
              <a:t> collects this data to find out how well the economy is performing. They measure the number of new jobs, new markets and overall sales increases – or capital investment.</a:t>
            </a:r>
          </a:p>
          <a:p>
            <a:pPr>
              <a:lnSpc>
                <a:spcPts val="2000"/>
              </a:lnSpc>
            </a:pPr>
            <a:r>
              <a:rPr lang="en-US" sz="1400" baseline="0" dirty="0"/>
              <a:t>There are some issues with measuring in this way:</a:t>
            </a:r>
          </a:p>
          <a:p>
            <a:pPr>
              <a:lnSpc>
                <a:spcPts val="2000"/>
              </a:lnSpc>
            </a:pPr>
            <a:r>
              <a:rPr lang="en-US" sz="1400" baseline="0" dirty="0"/>
              <a:t>*here is a simple story to help understand this better:</a:t>
            </a:r>
          </a:p>
          <a:p>
            <a:pPr>
              <a:lnSpc>
                <a:spcPts val="2000"/>
              </a:lnSpc>
            </a:pPr>
            <a:r>
              <a:rPr lang="en-US" sz="1400" baseline="0" dirty="0"/>
              <a:t>It often can take a company a year of discernment before they realize there is an opportunity to streamline their processes. (Lean journey) They make the process changes, celebrate the win and communicate to their clients they can do it better and faster. But they didn’t hire anyone new and didn’t enter into any new markets.  Eventually once the customers catch on this company can perform better and faster they start buying more. So eventually the sales will go up, and eventually in a couple years the company will grow and hire more people. So when the productivity improvement occurs it takes a couple years before these measures show there was anything happening.</a:t>
            </a:r>
          </a:p>
          <a:p>
            <a:endParaRPr lang="en-US" dirty="0"/>
          </a:p>
        </p:txBody>
      </p:sp>
    </p:spTree>
    <p:extLst>
      <p:ext uri="{BB962C8B-B14F-4D97-AF65-F5344CB8AC3E}">
        <p14:creationId xmlns:p14="http://schemas.microsoft.com/office/powerpoint/2010/main" val="213113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000"/>
              </a:lnSpc>
            </a:pPr>
            <a:r>
              <a:rPr lang="en-US" sz="1400" dirty="0"/>
              <a:t>If we look</a:t>
            </a:r>
            <a:r>
              <a:rPr lang="en-US" sz="1400" baseline="0" dirty="0"/>
              <a:t> at leading indicators – such as investment in research and development or investment in new capital equipment w</a:t>
            </a:r>
            <a:r>
              <a:rPr lang="en-US" sz="1400" dirty="0"/>
              <a:t>e see what</a:t>
            </a:r>
            <a:r>
              <a:rPr lang="en-US" sz="1400" baseline="0" dirty="0"/>
              <a:t> our case study company did to improve</a:t>
            </a:r>
          </a:p>
          <a:p>
            <a:pPr>
              <a:lnSpc>
                <a:spcPts val="2000"/>
              </a:lnSpc>
            </a:pPr>
            <a:endParaRPr lang="en-US" sz="1400" baseline="0" dirty="0"/>
          </a:p>
          <a:p>
            <a:pPr>
              <a:lnSpc>
                <a:spcPts val="2000"/>
              </a:lnSpc>
            </a:pPr>
            <a:r>
              <a:rPr lang="en-US" sz="1400" baseline="0" dirty="0"/>
              <a:t>They did some R&amp;D</a:t>
            </a:r>
          </a:p>
          <a:p>
            <a:pPr marL="0" marR="0" lvl="0" indent="0" algn="l" defTabSz="455613" rtl="0" eaLnBrk="0" fontAlgn="base" latinLnBrk="0" hangingPunct="0">
              <a:lnSpc>
                <a:spcPts val="2000"/>
              </a:lnSpc>
              <a:spcBef>
                <a:spcPct val="0"/>
              </a:spcBef>
              <a:spcAft>
                <a:spcPct val="0"/>
              </a:spcAft>
              <a:buClrTx/>
              <a:buSzTx/>
              <a:buFontTx/>
              <a:buNone/>
              <a:tabLst/>
              <a:defRPr/>
            </a:pPr>
            <a:r>
              <a:rPr lang="en-US" sz="1400" baseline="0" dirty="0"/>
              <a:t>At the company level: we can anticipate sales growth by looking at if we are investing in training and cultivating/implementing innovative ideas and doing the research to back it up.</a:t>
            </a:r>
            <a:endParaRPr lang="en-US" sz="1400" dirty="0"/>
          </a:p>
          <a:p>
            <a:pPr>
              <a:lnSpc>
                <a:spcPts val="2000"/>
              </a:lnSpc>
            </a:pPr>
            <a:endParaRPr lang="en-US" sz="1400" baseline="0" dirty="0"/>
          </a:p>
          <a:p>
            <a:pPr>
              <a:lnSpc>
                <a:spcPts val="2000"/>
              </a:lnSpc>
            </a:pPr>
            <a:r>
              <a:rPr lang="en-US" sz="1400" baseline="0" dirty="0"/>
              <a:t>A current Metric that uses Leading Indicators:</a:t>
            </a:r>
          </a:p>
          <a:p>
            <a:pPr>
              <a:lnSpc>
                <a:spcPts val="2000"/>
              </a:lnSpc>
            </a:pPr>
            <a:r>
              <a:rPr lang="en-US" sz="1400" baseline="0" dirty="0"/>
              <a:t>Global competitiveness ratings (GFCC) include factors such as R&amp;D spending and innovation to gage how productive an entire country/nation is.</a:t>
            </a:r>
          </a:p>
        </p:txBody>
      </p:sp>
    </p:spTree>
    <p:extLst>
      <p:ext uri="{BB962C8B-B14F-4D97-AF65-F5344CB8AC3E}">
        <p14:creationId xmlns:p14="http://schemas.microsoft.com/office/powerpoint/2010/main" val="88931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One of the key elements going into the very beginning of a</a:t>
            </a:r>
            <a:r>
              <a:rPr lang="en-CA" sz="1600" baseline="0" dirty="0"/>
              <a:t> step up in improvement is…</a:t>
            </a:r>
            <a:r>
              <a:rPr lang="en-CA" sz="1600" dirty="0"/>
              <a:t>our people. </a:t>
            </a:r>
          </a:p>
          <a:p>
            <a:r>
              <a:rPr lang="en-CA" sz="1600" dirty="0"/>
              <a:t>Lets look</a:t>
            </a:r>
            <a:r>
              <a:rPr lang="en-CA" sz="1600" baseline="0" dirty="0"/>
              <a:t> into how investing in our people could be the foundational leading indicator</a:t>
            </a:r>
            <a:endParaRPr lang="en-CA" sz="1600" dirty="0"/>
          </a:p>
        </p:txBody>
      </p:sp>
    </p:spTree>
    <p:extLst>
      <p:ext uri="{BB962C8B-B14F-4D97-AF65-F5344CB8AC3E}">
        <p14:creationId xmlns:p14="http://schemas.microsoft.com/office/powerpoint/2010/main" val="423506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In order to get better at measuring productivity, which ultimately</a:t>
            </a:r>
            <a:r>
              <a:rPr lang="en-CA" sz="1600" baseline="0" dirty="0"/>
              <a:t> is done so we can improve productivity -</a:t>
            </a:r>
          </a:p>
          <a:p>
            <a:r>
              <a:rPr lang="en-CA" sz="1600" baseline="0" dirty="0"/>
              <a:t>We must know the metrics, choose which ones are best and understand the value and limitations of each one and when to implement</a:t>
            </a:r>
            <a:endParaRPr lang="en-CA" sz="1600" dirty="0"/>
          </a:p>
        </p:txBody>
      </p:sp>
    </p:spTree>
    <p:extLst>
      <p:ext uri="{BB962C8B-B14F-4D97-AF65-F5344CB8AC3E}">
        <p14:creationId xmlns:p14="http://schemas.microsoft.com/office/powerpoint/2010/main" val="194845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again at the drivers of competitiveness – business productivity theory</a:t>
            </a:r>
            <a:r>
              <a:rPr lang="en-US" baseline="0" dirty="0"/>
              <a:t> -</a:t>
            </a:r>
            <a:r>
              <a:rPr lang="en-US" dirty="0"/>
              <a:t> along</a:t>
            </a:r>
            <a:r>
              <a:rPr lang="en-US" baseline="0" dirty="0"/>
              <a:t> with metrics at each level</a:t>
            </a:r>
            <a:endParaRPr lang="en-US" dirty="0"/>
          </a:p>
        </p:txBody>
      </p:sp>
    </p:spTree>
    <p:extLst>
      <p:ext uri="{BB962C8B-B14F-4D97-AF65-F5344CB8AC3E}">
        <p14:creationId xmlns:p14="http://schemas.microsoft.com/office/powerpoint/2010/main" val="71748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*When we think about Productivity and innovation we often first go to Technology and Process Improvements. Often we forget to consider the people-part of innovation – the most important part - ideas. </a:t>
            </a:r>
          </a:p>
          <a:p>
            <a:endParaRPr lang="en-CA" baseline="0" dirty="0"/>
          </a:p>
        </p:txBody>
      </p:sp>
    </p:spTree>
    <p:extLst>
      <p:ext uri="{BB962C8B-B14F-4D97-AF65-F5344CB8AC3E}">
        <p14:creationId xmlns:p14="http://schemas.microsoft.com/office/powerpoint/2010/main" val="382058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818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sz="1200" dirty="0"/>
              <a:t>So when we add the idea of collaboration to innovation, we get a definition that looks like this. We can see an expanded idea of what innovation is, what innovation can be applied to, and that for the organization, innovation creates value.</a:t>
            </a:r>
          </a:p>
          <a:p>
            <a:pPr defTabSz="914266">
              <a:defRPr/>
            </a:pPr>
            <a:r>
              <a:rPr lang="en-US" sz="1200" dirty="0"/>
              <a:t>Innovation is not just big – small non technical</a:t>
            </a:r>
            <a:r>
              <a:rPr lang="en-US" sz="1200" baseline="0" dirty="0"/>
              <a:t> – belongs to everyone </a:t>
            </a:r>
            <a:r>
              <a:rPr lang="en-US" sz="1200" dirty="0"/>
              <a:t> – like lean</a:t>
            </a:r>
            <a:r>
              <a:rPr lang="en-US" sz="1200" baseline="0" dirty="0"/>
              <a:t> – small incremental improvements.</a:t>
            </a:r>
            <a:endParaRPr lang="en-US" sz="1200" dirty="0"/>
          </a:p>
          <a:p>
            <a:pPr defTabSz="914266">
              <a:defRPr/>
            </a:pPr>
            <a:endParaRPr lang="en-US" altLang="en-US" sz="1200" b="1" dirty="0">
              <a:solidFill>
                <a:srgbClr val="00A8CB"/>
              </a:solidFill>
              <a:latin typeface="Calibri" pitchFamily="34" charset="0"/>
              <a:ea typeface="MS PGothic" pitchFamily="34" charset="-128"/>
            </a:endParaRPr>
          </a:p>
          <a:p>
            <a:pPr defTabSz="914266">
              <a:defRPr/>
            </a:pPr>
            <a:r>
              <a:rPr lang="en-US" altLang="en-US" sz="1200" b="1" dirty="0">
                <a:solidFill>
                  <a:srgbClr val="00A8CB"/>
                </a:solidFill>
                <a:latin typeface="Calibri" pitchFamily="34" charset="0"/>
                <a:ea typeface="MS PGothic" pitchFamily="34" charset="-128"/>
              </a:rPr>
              <a:t>Productivity and its competitiveness is strongly tied to a company’s ability to innovate. </a:t>
            </a:r>
          </a:p>
          <a:p>
            <a:endParaRPr lang="en-US" sz="1200" dirty="0"/>
          </a:p>
        </p:txBody>
      </p:sp>
      <p:sp>
        <p:nvSpPr>
          <p:cNvPr id="4" name="Slide Number Placeholder 3"/>
          <p:cNvSpPr>
            <a:spLocks noGrp="1"/>
          </p:cNvSpPr>
          <p:nvPr>
            <p:ph type="sldNum" sz="quarter" idx="10"/>
          </p:nvPr>
        </p:nvSpPr>
        <p:spPr/>
        <p:txBody>
          <a:bodyPr/>
          <a:lstStyle/>
          <a:p>
            <a:fld id="{1C9B7144-88DD-444F-BD74-72B47FE1811A}" type="slidenum">
              <a:rPr lang="en-US" smtClean="0"/>
              <a:t>18</a:t>
            </a:fld>
            <a:endParaRPr lang="en-US" dirty="0"/>
          </a:p>
        </p:txBody>
      </p:sp>
    </p:spTree>
    <p:extLst>
      <p:ext uri="{BB962C8B-B14F-4D97-AF65-F5344CB8AC3E}">
        <p14:creationId xmlns:p14="http://schemas.microsoft.com/office/powerpoint/2010/main" val="46735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prstGeom prst="rect">
            <a:avLst/>
          </a:prstGeom>
        </p:spPr>
        <p:txBody>
          <a:bodyPr/>
          <a:lstStyle/>
          <a:p>
            <a:endParaRPr/>
          </a:p>
        </p:txBody>
      </p:sp>
      <p:sp>
        <p:nvSpPr>
          <p:cNvPr id="455" name="Shape 455"/>
          <p:cNvSpPr>
            <a:spLocks noGrp="1"/>
          </p:cNvSpPr>
          <p:nvPr>
            <p:ph type="body" sz="quarter" idx="1"/>
          </p:nvPr>
        </p:nvSpPr>
        <p:spPr>
          <a:xfrm>
            <a:off x="381000" y="3330419"/>
            <a:ext cx="8610600" cy="3154441"/>
          </a:xfrm>
          <a:prstGeom prst="rect">
            <a:avLst/>
          </a:prstGeom>
        </p:spPr>
        <p:txBody>
          <a:bodyPr/>
          <a:lstStyle/>
          <a:p>
            <a:pPr>
              <a:lnSpc>
                <a:spcPct val="64000"/>
              </a:lnSpc>
              <a:spcBef>
                <a:spcPts val="300"/>
              </a:spcBef>
              <a:defRPr sz="1000" b="1"/>
            </a:pPr>
            <a:r>
              <a:rPr dirty="0"/>
              <a:t>Social Systems </a:t>
            </a:r>
            <a:r>
              <a:rPr b="0" dirty="0"/>
              <a:t>means the management actions coupled with the practices, processes, structures and systems created in your organization that enable and sustain a climate of innovation – and yes, any of these can be innovative.</a:t>
            </a:r>
          </a:p>
          <a:p>
            <a:pPr>
              <a:lnSpc>
                <a:spcPct val="64000"/>
              </a:lnSpc>
              <a:spcBef>
                <a:spcPts val="0"/>
              </a:spcBef>
              <a:defRPr sz="1000" b="1">
                <a:solidFill>
                  <a:srgbClr val="C00000"/>
                </a:solidFill>
              </a:defRPr>
            </a:pPr>
            <a:r>
              <a:rPr b="0" dirty="0">
                <a:latin typeface="Wingdings"/>
                <a:ea typeface="Wingdings"/>
                <a:cs typeface="Wingdings"/>
                <a:sym typeface="Wingdings"/>
              </a:rPr>
              <a:t></a:t>
            </a:r>
          </a:p>
          <a:p>
            <a:pPr>
              <a:lnSpc>
                <a:spcPct val="64000"/>
              </a:lnSpc>
              <a:spcBef>
                <a:spcPts val="300"/>
              </a:spcBef>
              <a:defRPr sz="1000" b="1"/>
            </a:pPr>
            <a:r>
              <a:rPr dirty="0"/>
              <a:t>Market Extension</a:t>
            </a:r>
            <a:r>
              <a:rPr b="0" dirty="0"/>
              <a:t> means either meeting a need in the marketplace where no solutions exist or adapting an existing product for a new market. An example of this is Arm and Hammer Baking Soda. The company extended its use as a baking product to offer it as a refrigerator deodorizer.</a:t>
            </a:r>
          </a:p>
          <a:p>
            <a:pPr>
              <a:lnSpc>
                <a:spcPct val="64000"/>
              </a:lnSpc>
              <a:spcBef>
                <a:spcPts val="0"/>
              </a:spcBef>
              <a:defRPr sz="1000" b="1">
                <a:solidFill>
                  <a:srgbClr val="C00000"/>
                </a:solidFill>
              </a:defRPr>
            </a:pPr>
            <a:r>
              <a:rPr b="0" dirty="0">
                <a:latin typeface="Wingdings"/>
                <a:ea typeface="Wingdings"/>
                <a:cs typeface="Wingdings"/>
                <a:sym typeface="Wingdings"/>
              </a:rPr>
              <a:t></a:t>
            </a:r>
          </a:p>
          <a:p>
            <a:pPr>
              <a:lnSpc>
                <a:spcPct val="64000"/>
              </a:lnSpc>
              <a:spcBef>
                <a:spcPts val="300"/>
              </a:spcBef>
              <a:defRPr sz="1000" b="1"/>
            </a:pPr>
            <a:r>
              <a:rPr dirty="0"/>
              <a:t>Business Models</a:t>
            </a:r>
            <a:r>
              <a:rPr b="0" dirty="0"/>
              <a:t> means reconfiguring how business is conducted. An example of this might be eBay, although many companies have changed business models to improve profits or make transactions simpler. In the case of eBay, they created an international classifieds website to allow buyers and sellers to come together in a very seamless way by facilitating the entire transaction including transferring the funds from the buyer to the seller. All that is left for the seller to do is to ship the product to the buyer.</a:t>
            </a:r>
          </a:p>
          <a:p>
            <a:pPr>
              <a:lnSpc>
                <a:spcPct val="64000"/>
              </a:lnSpc>
              <a:spcBef>
                <a:spcPts val="0"/>
              </a:spcBef>
              <a:defRPr sz="1000" b="1">
                <a:solidFill>
                  <a:srgbClr val="C00000"/>
                </a:solidFill>
              </a:defRPr>
            </a:pPr>
            <a:r>
              <a:rPr b="0" dirty="0">
                <a:latin typeface="Wingdings"/>
                <a:ea typeface="Wingdings"/>
                <a:cs typeface="Wingdings"/>
                <a:sym typeface="Wingdings"/>
              </a:rPr>
              <a:t></a:t>
            </a:r>
          </a:p>
          <a:p>
            <a:pPr>
              <a:lnSpc>
                <a:spcPct val="64000"/>
              </a:lnSpc>
              <a:spcBef>
                <a:spcPts val="300"/>
              </a:spcBef>
              <a:defRPr sz="1000" b="1"/>
            </a:pPr>
            <a:r>
              <a:rPr dirty="0"/>
              <a:t>Process Improvement:</a:t>
            </a:r>
            <a:r>
              <a:rPr b="0" dirty="0"/>
              <a:t> Streamlining their business to be more effective, efficient and productive; resulting in work being easier, faster, more accurate and reliable, more integrated, and less expensive. Wal-Mart is a master of supply chain management and inventory control. They vastly improved the way retailers order merchandise and manage their inventories.</a:t>
            </a:r>
          </a:p>
          <a:p>
            <a:pPr>
              <a:lnSpc>
                <a:spcPct val="64000"/>
              </a:lnSpc>
              <a:spcBef>
                <a:spcPts val="0"/>
              </a:spcBef>
              <a:defRPr sz="1000" b="1">
                <a:solidFill>
                  <a:srgbClr val="C00000"/>
                </a:solidFill>
              </a:defRPr>
            </a:pPr>
            <a:r>
              <a:rPr b="0" dirty="0">
                <a:latin typeface="Wingdings"/>
                <a:ea typeface="Wingdings"/>
                <a:cs typeface="Wingdings"/>
                <a:sym typeface="Wingdings"/>
              </a:rPr>
              <a:t></a:t>
            </a:r>
          </a:p>
          <a:p>
            <a:pPr>
              <a:lnSpc>
                <a:spcPct val="64000"/>
              </a:lnSpc>
              <a:spcBef>
                <a:spcPts val="300"/>
              </a:spcBef>
              <a:defRPr sz="1000" b="1"/>
            </a:pPr>
            <a:r>
              <a:rPr dirty="0"/>
              <a:t>System Solutions:</a:t>
            </a:r>
            <a:r>
              <a:rPr b="0" dirty="0"/>
              <a:t> Rethinking and integrating current systems or generating new systems to solve existing problems within a business or supply chain.  FedEx operates its own aircraft, depots, posting stations and delivery vans to ensure overnight delivery of packages.  </a:t>
            </a:r>
          </a:p>
          <a:p>
            <a:pPr>
              <a:lnSpc>
                <a:spcPct val="64000"/>
              </a:lnSpc>
              <a:spcBef>
                <a:spcPts val="0"/>
              </a:spcBef>
              <a:defRPr sz="1000" b="1">
                <a:solidFill>
                  <a:srgbClr val="C00000"/>
                </a:solidFill>
              </a:defRPr>
            </a:pPr>
            <a:r>
              <a:rPr b="0" dirty="0">
                <a:latin typeface="Wingdings"/>
                <a:ea typeface="Wingdings"/>
                <a:cs typeface="Wingdings"/>
                <a:sym typeface="Wingdings"/>
              </a:rPr>
              <a:t></a:t>
            </a:r>
          </a:p>
          <a:p>
            <a:pPr>
              <a:lnSpc>
                <a:spcPct val="64000"/>
              </a:lnSpc>
              <a:spcBef>
                <a:spcPts val="300"/>
              </a:spcBef>
              <a:defRPr sz="1000" b="1"/>
            </a:pPr>
            <a:r>
              <a:rPr dirty="0"/>
              <a:t>Product Improvement</a:t>
            </a:r>
            <a:r>
              <a:rPr b="0" dirty="0"/>
              <a:t>: Improvements to products in ways that allow companies to be more competitive, create new value to the customer, and increase </a:t>
            </a:r>
            <a:r>
              <a:rPr dirty="0"/>
              <a:t>productivity.  </a:t>
            </a:r>
            <a:r>
              <a:rPr b="0" dirty="0"/>
              <a:t>Xerox, once a copy company expanded their product to include printers, fax machines and all-in-one technologies to help make their customers more efficient.</a:t>
            </a:r>
          </a:p>
          <a:p>
            <a:pPr>
              <a:lnSpc>
                <a:spcPct val="64000"/>
              </a:lnSpc>
              <a:spcBef>
                <a:spcPts val="0"/>
              </a:spcBef>
              <a:defRPr sz="1000" b="1">
                <a:solidFill>
                  <a:srgbClr val="C00000"/>
                </a:solidFill>
              </a:defRPr>
            </a:pPr>
            <a:r>
              <a:rPr b="0" dirty="0">
                <a:latin typeface="Wingdings"/>
                <a:ea typeface="Wingdings"/>
                <a:cs typeface="Wingdings"/>
                <a:sym typeface="Wingdings"/>
              </a:rPr>
              <a:t></a:t>
            </a:r>
          </a:p>
          <a:p>
            <a:pPr>
              <a:lnSpc>
                <a:spcPct val="64000"/>
              </a:lnSpc>
              <a:spcBef>
                <a:spcPts val="300"/>
              </a:spcBef>
              <a:defRPr sz="1000" b="1"/>
            </a:pPr>
            <a:r>
              <a:rPr dirty="0"/>
              <a:t>Technology Invention</a:t>
            </a:r>
            <a:r>
              <a:rPr b="0" dirty="0"/>
              <a:t>: Product creation and development with a new core technology or new generation breakthroughs. Apple has been a leader in new technology invention with its series of handheld devices and music players. They revolutionized this market.</a:t>
            </a:r>
          </a:p>
          <a:p>
            <a:pPr>
              <a:lnSpc>
                <a:spcPct val="64000"/>
              </a:lnSpc>
              <a:spcBef>
                <a:spcPts val="300"/>
              </a:spcBef>
              <a:defRPr b="1"/>
            </a:pPr>
            <a:endParaRPr b="0" dirty="0"/>
          </a:p>
          <a:p>
            <a:pPr>
              <a:lnSpc>
                <a:spcPct val="64000"/>
              </a:lnSpc>
              <a:spcBef>
                <a:spcPts val="300"/>
              </a:spcBef>
              <a:defRPr sz="1000" b="1"/>
            </a:pPr>
            <a:r>
              <a:rPr dirty="0"/>
              <a:t>Ex. </a:t>
            </a:r>
            <a:r>
              <a:rPr b="0" dirty="0"/>
              <a:t>Some of these companies have even started to force innovation down their supply chain.  McDonald’s forces their suppliers to be energy efficient and the bread suppliers all come together to share their ideas on how to reduce their carbon footprint.  </a:t>
            </a:r>
          </a:p>
          <a:p>
            <a:pPr>
              <a:lnSpc>
                <a:spcPct val="64000"/>
              </a:lnSpc>
              <a:spcBef>
                <a:spcPts val="300"/>
              </a:spcBef>
              <a:defRPr sz="1000" b="1"/>
            </a:pPr>
            <a:r>
              <a:rPr dirty="0"/>
              <a:t>Ex. </a:t>
            </a:r>
            <a:r>
              <a:rPr b="0" dirty="0"/>
              <a:t>Walmart hired the CEO of Patagonia to help them with their Environmental Sustainability plan and improve their environmental practices.  Patagonia has been a leader in their commitment to environmental initiatives, including recycling used clothing from their line.</a:t>
            </a:r>
          </a:p>
        </p:txBody>
      </p:sp>
    </p:spTree>
    <p:extLst>
      <p:ext uri="{BB962C8B-B14F-4D97-AF65-F5344CB8AC3E}">
        <p14:creationId xmlns:p14="http://schemas.microsoft.com/office/powerpoint/2010/main" val="249692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I would</a:t>
            </a:r>
            <a:r>
              <a:rPr lang="en-US" sz="1800" baseline="0" dirty="0"/>
              <a:t> like to review in this session is</a:t>
            </a:r>
          </a:p>
          <a:p>
            <a:r>
              <a:rPr lang="en-US" sz="1800" baseline="0" dirty="0"/>
              <a:t>A little bit about GO Productivity….</a:t>
            </a:r>
            <a:endParaRPr lang="en-US" sz="1800" dirty="0"/>
          </a:p>
        </p:txBody>
      </p:sp>
    </p:spTree>
    <p:extLst>
      <p:ext uri="{BB962C8B-B14F-4D97-AF65-F5344CB8AC3E}">
        <p14:creationId xmlns:p14="http://schemas.microsoft.com/office/powerpoint/2010/main" val="174129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Shape 482"/>
          <p:cNvSpPr>
            <a:spLocks noGrp="1" noRot="1" noChangeAspect="1"/>
          </p:cNvSpPr>
          <p:nvPr>
            <p:ph type="sldImg"/>
          </p:nvPr>
        </p:nvSpPr>
        <p:spPr>
          <a:prstGeom prst="rect">
            <a:avLst/>
          </a:prstGeom>
        </p:spPr>
        <p:txBody>
          <a:bodyPr/>
          <a:lstStyle/>
          <a:p>
            <a:endParaRPr/>
          </a:p>
        </p:txBody>
      </p:sp>
      <p:sp>
        <p:nvSpPr>
          <p:cNvPr id="483" name="Shape 483"/>
          <p:cNvSpPr>
            <a:spLocks noGrp="1"/>
          </p:cNvSpPr>
          <p:nvPr>
            <p:ph type="body" sz="quarter" idx="1"/>
          </p:nvPr>
        </p:nvSpPr>
        <p:spPr>
          <a:prstGeom prst="rect">
            <a:avLst/>
          </a:prstGeom>
        </p:spPr>
        <p:txBody>
          <a:bodyPr/>
          <a:lstStyle/>
          <a:p>
            <a:pPr>
              <a:defRPr b="1"/>
            </a:pPr>
            <a:r>
              <a:rPr sz="1400" dirty="0"/>
              <a:t>Discussion Point:</a:t>
            </a:r>
          </a:p>
          <a:p>
            <a:pPr>
              <a:defRPr b="1"/>
            </a:pPr>
            <a:r>
              <a:rPr sz="1400" dirty="0"/>
              <a:t>Ask the participants to form groups and choose two kinds of innovation. For each, ask them to think of that their organization could demonstrate this type of innovation. Have them explain how the business could achieve it. (10 minutes)</a:t>
            </a:r>
          </a:p>
          <a:p>
            <a:pPr>
              <a:defRPr b="1"/>
            </a:pPr>
            <a:endParaRPr sz="1400" dirty="0"/>
          </a:p>
          <a:p>
            <a:pPr>
              <a:defRPr b="1"/>
            </a:pPr>
            <a:r>
              <a:rPr sz="1400" dirty="0"/>
              <a:t>Ask one person from each group to share their examples.</a:t>
            </a:r>
          </a:p>
          <a:p>
            <a:pPr>
              <a:defRPr b="1"/>
            </a:pPr>
            <a:endParaRPr sz="1400" dirty="0"/>
          </a:p>
          <a:p>
            <a:pPr>
              <a:defRPr b="1"/>
            </a:pPr>
            <a:r>
              <a:rPr sz="1400" dirty="0"/>
              <a:t> </a:t>
            </a:r>
          </a:p>
        </p:txBody>
      </p:sp>
    </p:spTree>
    <p:extLst>
      <p:ext uri="{BB962C8B-B14F-4D97-AF65-F5344CB8AC3E}">
        <p14:creationId xmlns:p14="http://schemas.microsoft.com/office/powerpoint/2010/main" val="31400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Collisions – this is the way in which we need our people to work together/ interacting – supporting</a:t>
            </a:r>
            <a:r>
              <a:rPr lang="en-US" sz="1400" baseline="0" dirty="0"/>
              <a:t> systems to be able to help move through quickly</a:t>
            </a:r>
            <a:endParaRPr lang="en-US" sz="1400" dirty="0"/>
          </a:p>
        </p:txBody>
      </p:sp>
    </p:spTree>
    <p:extLst>
      <p:ext uri="{BB962C8B-B14F-4D97-AF65-F5344CB8AC3E}">
        <p14:creationId xmlns:p14="http://schemas.microsoft.com/office/powerpoint/2010/main" val="3921855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Systems thinking – design thinking – breaking down the complexity through training building of our people .Now lets look at what happens when we start to invest in our</a:t>
            </a:r>
            <a:r>
              <a:rPr lang="en-CA" sz="1400" baseline="0" dirty="0"/>
              <a:t> people.</a:t>
            </a:r>
          </a:p>
          <a:p>
            <a:r>
              <a:rPr lang="en-CA" sz="1400" dirty="0"/>
              <a:t>Now lets</a:t>
            </a:r>
            <a:r>
              <a:rPr lang="en-CA" sz="1400" baseline="0" dirty="0"/>
              <a:t> talk about how we measure the people part of the equation</a:t>
            </a:r>
          </a:p>
          <a:p>
            <a:r>
              <a:rPr lang="en-CA" sz="1400" baseline="0" dirty="0"/>
              <a:t>*There continues to be challenges on how to measure this, when to measure and what to measure - advantages and Disadvantages of doing different ways, so we’ll talk about a couple of these</a:t>
            </a:r>
            <a:endParaRPr lang="en-CA" sz="1400" dirty="0"/>
          </a:p>
          <a:p>
            <a:endParaRPr lang="en-CA" dirty="0"/>
          </a:p>
        </p:txBody>
      </p:sp>
    </p:spTree>
    <p:extLst>
      <p:ext uri="{BB962C8B-B14F-4D97-AF65-F5344CB8AC3E}">
        <p14:creationId xmlns:p14="http://schemas.microsoft.com/office/powerpoint/2010/main" val="262883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can get better at</a:t>
            </a:r>
            <a:r>
              <a:rPr lang="en-US" sz="1400" baseline="0" dirty="0"/>
              <a:t> accurately measuring – but even a crude measure begins to paint a picture for us</a:t>
            </a:r>
          </a:p>
          <a:p>
            <a:r>
              <a:rPr lang="en-US" sz="1400" baseline="0" dirty="0"/>
              <a:t>Easy to say I brought a piece of equipment – but even measuring the impact or return on investment of the value the equipment brings to an organization is not always</a:t>
            </a:r>
            <a:r>
              <a:rPr lang="en-US" sz="1400" dirty="0"/>
              <a:t> calculated.</a:t>
            </a:r>
          </a:p>
        </p:txBody>
      </p:sp>
    </p:spTree>
    <p:extLst>
      <p:ext uri="{BB962C8B-B14F-4D97-AF65-F5344CB8AC3E}">
        <p14:creationId xmlns:p14="http://schemas.microsoft.com/office/powerpoint/2010/main" val="228229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are five steps to begin to measure the investment in your people </a:t>
            </a:r>
          </a:p>
        </p:txBody>
      </p:sp>
    </p:spTree>
    <p:extLst>
      <p:ext uri="{BB962C8B-B14F-4D97-AF65-F5344CB8AC3E}">
        <p14:creationId xmlns:p14="http://schemas.microsoft.com/office/powerpoint/2010/main" val="362683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Importance</a:t>
            </a:r>
            <a:r>
              <a:rPr lang="en-US" sz="1600" baseline="0" dirty="0"/>
              <a:t> of understanding formal innovation structures – creating a continuous improvement environment</a:t>
            </a:r>
          </a:p>
          <a:p>
            <a:r>
              <a:rPr lang="en-US" sz="1600" baseline="0" dirty="0"/>
              <a:t>Recognizing what is the “horse” and what is the “cart”.  Now thinking more intently about the drivers and leading and lagging indicators</a:t>
            </a:r>
          </a:p>
          <a:p>
            <a:endParaRPr lang="en-US" dirty="0"/>
          </a:p>
        </p:txBody>
      </p:sp>
    </p:spTree>
    <p:extLst>
      <p:ext uri="{BB962C8B-B14F-4D97-AF65-F5344CB8AC3E}">
        <p14:creationId xmlns:p14="http://schemas.microsoft.com/office/powerpoint/2010/main" val="126734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FontTx/>
              <a:buChar char="-"/>
            </a:pPr>
            <a:r>
              <a:rPr lang="en-CA" sz="1600" b="0" dirty="0">
                <a:solidFill>
                  <a:srgbClr val="003D4D"/>
                </a:solidFill>
              </a:rPr>
              <a:t>Hours invested in productivity assessments</a:t>
            </a:r>
          </a:p>
          <a:p>
            <a:pPr>
              <a:spcBef>
                <a:spcPts val="0"/>
              </a:spcBef>
              <a:buFontTx/>
              <a:buChar char="-"/>
            </a:pPr>
            <a:r>
              <a:rPr lang="en-CA" sz="1600" b="0" dirty="0">
                <a:solidFill>
                  <a:srgbClr val="003D4D"/>
                </a:solidFill>
              </a:rPr>
              <a:t>Hours of productivity coaching</a:t>
            </a:r>
          </a:p>
          <a:p>
            <a:pPr>
              <a:spcBef>
                <a:spcPts val="0"/>
              </a:spcBef>
              <a:buFontTx/>
              <a:buChar char="-"/>
            </a:pPr>
            <a:r>
              <a:rPr lang="en-CA" sz="1600" b="0" dirty="0">
                <a:solidFill>
                  <a:srgbClr val="003D4D"/>
                </a:solidFill>
              </a:rPr>
              <a:t>Hours invested in productivity / lean training</a:t>
            </a:r>
          </a:p>
          <a:p>
            <a:pPr>
              <a:spcBef>
                <a:spcPts val="0"/>
              </a:spcBef>
              <a:buFontTx/>
              <a:buChar char="-"/>
            </a:pPr>
            <a:r>
              <a:rPr lang="en-CA" sz="1600" b="0" dirty="0">
                <a:solidFill>
                  <a:srgbClr val="003D4D"/>
                </a:solidFill>
              </a:rPr>
              <a:t>Hours invested in development of formal innovation structures</a:t>
            </a:r>
          </a:p>
          <a:p>
            <a:pPr>
              <a:spcBef>
                <a:spcPts val="0"/>
              </a:spcBef>
              <a:buFontTx/>
              <a:buChar char="-"/>
            </a:pPr>
            <a:r>
              <a:rPr lang="en-CA" sz="1600" b="0" dirty="0">
                <a:solidFill>
                  <a:srgbClr val="003D4D"/>
                </a:solidFill>
              </a:rPr>
              <a:t>Hours invested in continuous improvement initiatives</a:t>
            </a:r>
          </a:p>
          <a:p>
            <a:pPr>
              <a:spcBef>
                <a:spcPts val="0"/>
              </a:spcBef>
              <a:buFontTx/>
              <a:buNone/>
            </a:pPr>
            <a:r>
              <a:rPr lang="en-CA" sz="1600" b="0" dirty="0">
                <a:solidFill>
                  <a:srgbClr val="003D4D"/>
                </a:solidFill>
              </a:rPr>
              <a:t>We</a:t>
            </a:r>
            <a:r>
              <a:rPr lang="en-CA" sz="1600" b="0" baseline="0" dirty="0">
                <a:solidFill>
                  <a:srgbClr val="003D4D"/>
                </a:solidFill>
              </a:rPr>
              <a:t> don’t generally track these.</a:t>
            </a:r>
          </a:p>
          <a:p>
            <a:pPr>
              <a:spcBef>
                <a:spcPts val="0"/>
              </a:spcBef>
              <a:buFontTx/>
              <a:buNone/>
            </a:pPr>
            <a:r>
              <a:rPr lang="en-CA" sz="1600" b="0" baseline="0" dirty="0">
                <a:solidFill>
                  <a:srgbClr val="003D4D"/>
                </a:solidFill>
              </a:rPr>
              <a:t>Example - First know the amount of hours </a:t>
            </a:r>
            <a:endParaRPr lang="en-CA" sz="1600" b="0" dirty="0">
              <a:solidFill>
                <a:srgbClr val="003D4D"/>
              </a:solidFill>
            </a:endParaRPr>
          </a:p>
          <a:p>
            <a:endParaRPr lang="en-US" dirty="0"/>
          </a:p>
        </p:txBody>
      </p:sp>
    </p:spTree>
    <p:extLst>
      <p:ext uri="{BB962C8B-B14F-4D97-AF65-F5344CB8AC3E}">
        <p14:creationId xmlns:p14="http://schemas.microsoft.com/office/powerpoint/2010/main" val="3138161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30419"/>
            <a:ext cx="7391400" cy="3154441"/>
          </a:xfrm>
        </p:spPr>
        <p:txBody>
          <a:bodyPr/>
          <a:lstStyle/>
          <a:p>
            <a:r>
              <a:rPr lang="en-US" sz="1400" dirty="0"/>
              <a:t>Once</a:t>
            </a:r>
            <a:r>
              <a:rPr lang="en-US" sz="1400" baseline="0" dirty="0"/>
              <a:t> we have total hours – we need a definition of a human capital multiplier – what is the worth or value of each hour.  Depends on the organization – could vary – could be a scale depending on how long the employee has been with you – should factor in total employee cost. Also consider the opportunities cost – what is your cost by not investing in the employees future. Not an exact science – but a starting point. Lets</a:t>
            </a:r>
            <a:r>
              <a:rPr lang="en-US" sz="1400" dirty="0"/>
              <a:t> say - </a:t>
            </a:r>
            <a:r>
              <a:rPr lang="en-US" sz="1400" baseline="0" dirty="0"/>
              <a:t>An average employee – value of each employee – example is $80  Why it is important – we can start to look at the value of each our hour. </a:t>
            </a:r>
            <a:endParaRPr lang="en-US" sz="1400" dirty="0"/>
          </a:p>
        </p:txBody>
      </p:sp>
    </p:spTree>
    <p:extLst>
      <p:ext uri="{BB962C8B-B14F-4D97-AF65-F5344CB8AC3E}">
        <p14:creationId xmlns:p14="http://schemas.microsoft.com/office/powerpoint/2010/main" val="1249170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we apply the HCM (human capital multiplier – each value is calculated</a:t>
            </a:r>
            <a:r>
              <a:rPr lang="en-US" sz="1400" baseline="0" dirty="0"/>
              <a:t> for 6 months – total investment in human capital.  Might not be perfect – but starts to recognize the importance of the investment. </a:t>
            </a:r>
          </a:p>
          <a:p>
            <a:r>
              <a:rPr lang="en-US" sz="1400" baseline="0" dirty="0"/>
              <a:t>Financial investment in future increased performance, overall growth, innovation – you can start to equate those </a:t>
            </a:r>
            <a:endParaRPr lang="en-US" sz="1400" dirty="0"/>
          </a:p>
        </p:txBody>
      </p:sp>
    </p:spTree>
    <p:extLst>
      <p:ext uri="{BB962C8B-B14F-4D97-AF65-F5344CB8AC3E}">
        <p14:creationId xmlns:p14="http://schemas.microsoft.com/office/powerpoint/2010/main" val="1932043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you begin to equate those you can communicate</a:t>
            </a:r>
            <a:r>
              <a:rPr lang="en-US" sz="1200" baseline="0" dirty="0"/>
              <a:t> the value it has brought.  It brings higher accountability as you invest in your people and reinforces a continuous improvement culture.</a:t>
            </a:r>
          </a:p>
          <a:p>
            <a:r>
              <a:rPr lang="en-US" sz="1200" baseline="0" dirty="0"/>
              <a:t>Better at their jobs and roles – increased idea generation and implementation and continuous improvement opportunities and will increase retention, moral and cultural alignment – employee engagement - happiness</a:t>
            </a:r>
          </a:p>
          <a:p>
            <a:r>
              <a:rPr lang="en-US" sz="1200" baseline="0" dirty="0"/>
              <a:t>Helps us focus on skills and competencies that we need to build our organizations.  Allows for increased overall productivity.</a:t>
            </a:r>
          </a:p>
        </p:txBody>
      </p:sp>
    </p:spTree>
    <p:extLst>
      <p:ext uri="{BB962C8B-B14F-4D97-AF65-F5344CB8AC3E}">
        <p14:creationId xmlns:p14="http://schemas.microsoft.com/office/powerpoint/2010/main" val="282715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3330419"/>
            <a:ext cx="8610600" cy="3154441"/>
          </a:xfrm>
        </p:spPr>
        <p:txBody>
          <a:bodyPr/>
          <a:lstStyle/>
          <a:p>
            <a:pPr eaLnBrk="1" hangingPunct="1">
              <a:spcBef>
                <a:spcPct val="20000"/>
              </a:spcBef>
              <a:buClr>
                <a:srgbClr val="00A8CB"/>
              </a:buClr>
            </a:pPr>
            <a:r>
              <a:rPr lang="en-US" sz="1400" dirty="0"/>
              <a:t>We began as Productivity Alberta were founded in 2008 as a service of the Government of Alberta to help the province’s small-to medium-sized enterprises be more productive, more competitive and more profitable. </a:t>
            </a:r>
          </a:p>
          <a:p>
            <a:pPr eaLnBrk="1" hangingPunct="1">
              <a:spcBef>
                <a:spcPct val="20000"/>
              </a:spcBef>
              <a:buClr>
                <a:srgbClr val="00A8CB"/>
              </a:buClr>
            </a:pPr>
            <a:r>
              <a:rPr lang="en-US" sz="1400" dirty="0"/>
              <a:t>In October 2011, Productivity Alberta grew into GO Productivity - a private, national not-for-profit corporation.</a:t>
            </a:r>
          </a:p>
          <a:p>
            <a:pPr eaLnBrk="1" hangingPunct="1">
              <a:spcBef>
                <a:spcPct val="20000"/>
              </a:spcBef>
              <a:buClr>
                <a:srgbClr val="00A8CB"/>
              </a:buClr>
            </a:pPr>
            <a:r>
              <a:rPr lang="en-US" sz="1400" dirty="0">
                <a:ea typeface="ＭＳ Ｐゴシック" pitchFamily="34" charset="-128"/>
                <a:cs typeface="Arial" pitchFamily="34" charset="0"/>
              </a:rPr>
              <a:t>We are Industry Board-led. We exist </a:t>
            </a:r>
            <a:r>
              <a:rPr lang="en-US" sz="1400" dirty="0"/>
              <a:t>to guide and strive towards operational excellence; developing a culture of innovation; and building leaders for the future success of our small and medium-sized businesses</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806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3330419"/>
            <a:ext cx="7620000" cy="3154441"/>
          </a:xfrm>
        </p:spPr>
        <p:txBody>
          <a:bodyPr/>
          <a:lstStyle/>
          <a:p>
            <a:pPr>
              <a:lnSpc>
                <a:spcPts val="2000"/>
              </a:lnSpc>
            </a:pPr>
            <a:r>
              <a:rPr lang="en-CA" sz="1200" dirty="0"/>
              <a:t>Ultimately: If you invest in human capital, your leadership will improve, you investments will be implemented better, operations</a:t>
            </a:r>
            <a:r>
              <a:rPr lang="en-CA" sz="1200" baseline="0" dirty="0"/>
              <a:t> will run much more smoothly and you’ll gain more rapport and more business and the whole process multiplies over and over. </a:t>
            </a:r>
          </a:p>
          <a:p>
            <a:pPr>
              <a:lnSpc>
                <a:spcPts val="2000"/>
              </a:lnSpc>
            </a:pPr>
            <a:r>
              <a:rPr lang="en-CA" sz="1200" baseline="0" dirty="0"/>
              <a:t>For one small dollar of time spent training and supporting your people, you could be looking at a huge competitive advantage…</a:t>
            </a:r>
          </a:p>
          <a:p>
            <a:pPr>
              <a:lnSpc>
                <a:spcPts val="2000"/>
              </a:lnSpc>
            </a:pPr>
            <a:r>
              <a:rPr lang="en-CA" sz="1200" baseline="0" dirty="0"/>
              <a:t>Investing in Human Capital may feel like a leap of faith, but our experiences tell us that the top leading companies, such as the Fortune 500, are making this a priority and seeing great successes.</a:t>
            </a:r>
          </a:p>
          <a:p>
            <a:pPr>
              <a:lnSpc>
                <a:spcPts val="2000"/>
              </a:lnSpc>
            </a:pPr>
            <a:endParaRPr lang="en-CA" sz="1200" baseline="0" dirty="0"/>
          </a:p>
          <a:p>
            <a:pPr>
              <a:lnSpc>
                <a:spcPts val="2000"/>
              </a:lnSpc>
            </a:pPr>
            <a:r>
              <a:rPr lang="en-CA" sz="1200" baseline="0" dirty="0"/>
              <a:t>(Forbes Magazine stated: Empowering your workforce to go beyond expectations, will encourage innovative ideas that will make a great difference and improved value to the customers/clients. </a:t>
            </a:r>
          </a:p>
          <a:p>
            <a:pPr>
              <a:lnSpc>
                <a:spcPts val="2000"/>
              </a:lnSpc>
            </a:pPr>
            <a:r>
              <a:rPr lang="en-CA" sz="1200" baseline="0" dirty="0"/>
              <a:t>The Learning Wave UK: A quote about them said “ Igniting potential in organizations’ most important asset; it’s people; is the real key to productivity, according to the country’s most innovative learning provider ‘Learning Wave’. They see positive impact to bottom lines as a direct result of investing in upscaling their staff”)</a:t>
            </a:r>
            <a:endParaRPr lang="en-CA" sz="1200" dirty="0"/>
          </a:p>
        </p:txBody>
      </p:sp>
    </p:spTree>
    <p:extLst>
      <p:ext uri="{BB962C8B-B14F-4D97-AF65-F5344CB8AC3E}">
        <p14:creationId xmlns:p14="http://schemas.microsoft.com/office/powerpoint/2010/main" val="171503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5613" rtl="0" eaLnBrk="0" fontAlgn="base" latinLnBrk="0" hangingPunct="0">
              <a:lnSpc>
                <a:spcPts val="3500"/>
              </a:lnSpc>
              <a:spcBef>
                <a:spcPct val="0"/>
              </a:spcBef>
              <a:spcAft>
                <a:spcPct val="0"/>
              </a:spcAft>
              <a:buClrTx/>
              <a:buSzTx/>
              <a:buFontTx/>
              <a:buNone/>
              <a:tabLst/>
              <a:defRPr/>
            </a:pPr>
            <a:endParaRPr lang="en-CA" baseline="0" dirty="0"/>
          </a:p>
          <a:p>
            <a:pPr>
              <a:lnSpc>
                <a:spcPts val="2000"/>
              </a:lnSpc>
            </a:pPr>
            <a:r>
              <a:rPr lang="en-CA" sz="1200" baseline="0" dirty="0"/>
              <a:t>At GO Productivity: </a:t>
            </a:r>
            <a:r>
              <a:rPr lang="en-US" sz="1200" baseline="0" dirty="0"/>
              <a:t>w</a:t>
            </a:r>
            <a:r>
              <a:rPr lang="en-US" sz="1200" dirty="0"/>
              <a:t>e believe that the key to higher levels of productivity</a:t>
            </a:r>
            <a:r>
              <a:rPr lang="en-US" sz="1200" baseline="0" dirty="0"/>
              <a:t> and innovation and its real impact on business or any organization is directly linked to “investment in human capital”.  This means investing back into your people.  This includes training and learning, collaborative brainstorming and planning, and collective problem solving.</a:t>
            </a:r>
          </a:p>
          <a:p>
            <a:pPr>
              <a:lnSpc>
                <a:spcPts val="2000"/>
              </a:lnSpc>
            </a:pPr>
            <a:endParaRPr lang="en-US" sz="1200" baseline="0" dirty="0"/>
          </a:p>
          <a:p>
            <a:pPr marL="0" marR="0" lvl="0" indent="0" algn="l" defTabSz="455613" rtl="0" eaLnBrk="0" fontAlgn="base" latinLnBrk="0" hangingPunct="0">
              <a:lnSpc>
                <a:spcPts val="2000"/>
              </a:lnSpc>
              <a:spcBef>
                <a:spcPct val="0"/>
              </a:spcBef>
              <a:spcAft>
                <a:spcPct val="0"/>
              </a:spcAft>
              <a:buClrTx/>
              <a:buSzTx/>
              <a:buFontTx/>
              <a:buNone/>
              <a:tabLst/>
              <a:defRPr/>
            </a:pPr>
            <a:r>
              <a:rPr lang="en-CA" sz="1200" baseline="0" dirty="0"/>
              <a:t>We truly believe that your people are your greatest resource and asset and your highest return on your investment.</a:t>
            </a:r>
          </a:p>
          <a:p>
            <a:pPr marL="0" marR="0" lvl="0" indent="0" algn="l" defTabSz="455613" rtl="0" eaLnBrk="0" fontAlgn="base" latinLnBrk="0" hangingPunct="0">
              <a:lnSpc>
                <a:spcPts val="2000"/>
              </a:lnSpc>
              <a:spcBef>
                <a:spcPct val="0"/>
              </a:spcBef>
              <a:spcAft>
                <a:spcPct val="0"/>
              </a:spcAft>
              <a:buClrTx/>
              <a:buSzTx/>
              <a:buFontTx/>
              <a:buNone/>
              <a:tabLst/>
              <a:defRPr/>
            </a:pPr>
            <a:endParaRPr lang="en-CA" sz="1200" baseline="0" dirty="0"/>
          </a:p>
          <a:p>
            <a:pPr marL="0" marR="0" lvl="0" indent="0" algn="l" defTabSz="455613" rtl="0" eaLnBrk="0" fontAlgn="base" latinLnBrk="0" hangingPunct="0">
              <a:lnSpc>
                <a:spcPts val="2000"/>
              </a:lnSpc>
              <a:spcBef>
                <a:spcPct val="0"/>
              </a:spcBef>
              <a:spcAft>
                <a:spcPct val="0"/>
              </a:spcAft>
              <a:buClrTx/>
              <a:buSzTx/>
              <a:buFontTx/>
              <a:buNone/>
              <a:tabLst/>
              <a:defRPr/>
            </a:pPr>
            <a:r>
              <a:rPr lang="en-CA" sz="1200" baseline="0" dirty="0"/>
              <a:t>Thank you so much for your time today.</a:t>
            </a:r>
          </a:p>
          <a:p>
            <a:endParaRPr lang="en-US" dirty="0"/>
          </a:p>
        </p:txBody>
      </p:sp>
    </p:spTree>
    <p:extLst>
      <p:ext uri="{BB962C8B-B14F-4D97-AF65-F5344CB8AC3E}">
        <p14:creationId xmlns:p14="http://schemas.microsoft.com/office/powerpoint/2010/main" val="1459657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3330419"/>
            <a:ext cx="7620000" cy="3154441"/>
          </a:xfrm>
        </p:spPr>
        <p:txBody>
          <a:bodyPr/>
          <a:lstStyle/>
          <a:p>
            <a:pPr>
              <a:lnSpc>
                <a:spcPts val="1700"/>
              </a:lnSpc>
            </a:pPr>
            <a:r>
              <a:rPr lang="en-US" sz="1400" dirty="0">
                <a:latin typeface="Noteworthy Bold"/>
              </a:rPr>
              <a:t>What does your company do to stir up innovation in the workplace? Do you have a formal program in place to find and promote innovative ideas? Are you tracking innovative talent at the college graduate and undergraduate level?</a:t>
            </a:r>
            <a:br>
              <a:rPr lang="en-US" sz="1400" dirty="0">
                <a:latin typeface="Noteworthy Bold"/>
              </a:rPr>
            </a:br>
            <a:r>
              <a:rPr lang="en-US" sz="1400" dirty="0">
                <a:latin typeface="Noteworthy Bold"/>
              </a:rPr>
              <a:t>Recent research reveals 10 human capital practices that high-performance organizations use to drive innovation and improve market performance. Check out this easy-to-digest infographic to see how these practices fit together to increase workplace innovation and to drive greater organizational productivity.</a:t>
            </a:r>
            <a:endParaRPr lang="en-CA" sz="1400" dirty="0">
              <a:latin typeface="Noteworthy Bold"/>
            </a:endParaRPr>
          </a:p>
          <a:p>
            <a:pPr>
              <a:lnSpc>
                <a:spcPts val="1700"/>
              </a:lnSpc>
            </a:pPr>
            <a:endParaRPr lang="en-CA" sz="1400" dirty="0">
              <a:latin typeface="Noteworthy Bold"/>
            </a:endParaRPr>
          </a:p>
          <a:p>
            <a:pPr>
              <a:lnSpc>
                <a:spcPts val="1700"/>
              </a:lnSpc>
            </a:pPr>
            <a:r>
              <a:rPr lang="en-CA" sz="1400" dirty="0">
                <a:latin typeface="Noteworthy Bold"/>
              </a:rPr>
              <a:t>Implementing Industry Hierarchy of Metrics </a:t>
            </a:r>
          </a:p>
          <a:p>
            <a:pPr>
              <a:lnSpc>
                <a:spcPts val="1700"/>
              </a:lnSpc>
            </a:pPr>
            <a:r>
              <a:rPr lang="en-CA" sz="1400" dirty="0">
                <a:latin typeface="Noteworthy Bold"/>
              </a:rPr>
              <a:t>This is how</a:t>
            </a:r>
            <a:r>
              <a:rPr lang="en-CA" sz="1400" baseline="0" dirty="0">
                <a:latin typeface="Noteworthy Bold"/>
              </a:rPr>
              <a:t> to use what you’ve just learned, lets walk through an example of Company A. </a:t>
            </a:r>
          </a:p>
          <a:p>
            <a:pPr>
              <a:lnSpc>
                <a:spcPts val="1700"/>
              </a:lnSpc>
            </a:pPr>
            <a:r>
              <a:rPr lang="en-CA" sz="1400" baseline="0" dirty="0">
                <a:latin typeface="Noteworthy Bold"/>
              </a:rPr>
              <a:t>*Important to put targets in place for People, Process and Technologies. Often we forget to consider the people-part of the equation, we need to include measuring and finding gaps in our skills and knowledge as well as the process performance factors and technology.</a:t>
            </a:r>
          </a:p>
          <a:p>
            <a:pPr>
              <a:lnSpc>
                <a:spcPts val="1700"/>
              </a:lnSpc>
            </a:pPr>
            <a:r>
              <a:rPr lang="en-CA" sz="1400" baseline="0" dirty="0">
                <a:latin typeface="Noteworthy Bold"/>
              </a:rPr>
              <a:t>And this is how the leading and lagging indicators fall into the timeline.</a:t>
            </a:r>
            <a:endParaRPr lang="en-CA" sz="1400" dirty="0">
              <a:latin typeface="Noteworthy Bold"/>
            </a:endParaRPr>
          </a:p>
        </p:txBody>
      </p:sp>
    </p:spTree>
    <p:extLst>
      <p:ext uri="{BB962C8B-B14F-4D97-AF65-F5344CB8AC3E}">
        <p14:creationId xmlns:p14="http://schemas.microsoft.com/office/powerpoint/2010/main" val="404040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10 human capital – people</a:t>
            </a:r>
            <a:r>
              <a:rPr lang="en-US" sz="1400" baseline="0" dirty="0"/>
              <a:t> practices – that drive innovation and improve market performance</a:t>
            </a:r>
            <a:endParaRPr lang="en-US" sz="1400" dirty="0"/>
          </a:p>
        </p:txBody>
      </p:sp>
    </p:spTree>
    <p:extLst>
      <p:ext uri="{BB962C8B-B14F-4D97-AF65-F5344CB8AC3E}">
        <p14:creationId xmlns:p14="http://schemas.microsoft.com/office/powerpoint/2010/main" val="370014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30419"/>
            <a:ext cx="7848600" cy="3154441"/>
          </a:xfrm>
        </p:spPr>
        <p:txBody>
          <a:bodyPr/>
          <a:lstStyle/>
          <a:p>
            <a:r>
              <a:rPr lang="en-US" sz="1800" dirty="0"/>
              <a:t>Productivity is a commonly used word today, but lets start with its truest definition, a simple formula!</a:t>
            </a:r>
          </a:p>
          <a:p>
            <a:r>
              <a:rPr lang="en-US" sz="1800" dirty="0"/>
              <a:t>Essentially</a:t>
            </a:r>
            <a:r>
              <a:rPr lang="en-US" sz="1800" baseline="0" dirty="0"/>
              <a:t> – productivity equals output for the level of input</a:t>
            </a:r>
          </a:p>
          <a:p>
            <a:r>
              <a:rPr lang="en-US" sz="1800" baseline="0" dirty="0"/>
              <a:t>Output can be – products sold, tasks completed, </a:t>
            </a:r>
            <a:r>
              <a:rPr lang="en-US" sz="1800" baseline="0" dirty="0" err="1"/>
              <a:t>tonnes</a:t>
            </a:r>
            <a:r>
              <a:rPr lang="en-US" sz="1800" baseline="0" dirty="0"/>
              <a:t> of steel erected</a:t>
            </a:r>
          </a:p>
          <a:p>
            <a:r>
              <a:rPr lang="en-US" sz="1800" baseline="0" dirty="0"/>
              <a:t>Input can be person hours, dollars or time</a:t>
            </a:r>
          </a:p>
          <a:p>
            <a:r>
              <a:rPr lang="en-US" sz="1800" baseline="0" dirty="0"/>
              <a:t>International measures look at the output per employee</a:t>
            </a:r>
            <a:endParaRPr lang="en-US" sz="1800" dirty="0"/>
          </a:p>
        </p:txBody>
      </p:sp>
    </p:spTree>
    <p:extLst>
      <p:ext uri="{BB962C8B-B14F-4D97-AF65-F5344CB8AC3E}">
        <p14:creationId xmlns:p14="http://schemas.microsoft.com/office/powerpoint/2010/main" val="400135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How do we use the productivity formula? Lets</a:t>
            </a:r>
            <a:r>
              <a:rPr lang="en-US" sz="1600" baseline="0" dirty="0"/>
              <a:t> start with two general levels and an example</a:t>
            </a:r>
          </a:p>
          <a:p>
            <a:r>
              <a:rPr lang="en-US" sz="1600" baseline="0" dirty="0"/>
              <a:t>We often</a:t>
            </a:r>
            <a:r>
              <a:rPr lang="en-US" sz="1600" dirty="0"/>
              <a:t> look at the </a:t>
            </a:r>
            <a:r>
              <a:rPr lang="en-US" sz="1600" dirty="0">
                <a:solidFill>
                  <a:srgbClr val="003D4D"/>
                </a:solidFill>
              </a:rPr>
              <a:t> Federal Government </a:t>
            </a:r>
            <a:r>
              <a:rPr lang="en-US" sz="1600" dirty="0" err="1">
                <a:solidFill>
                  <a:srgbClr val="003D4D"/>
                </a:solidFill>
              </a:rPr>
              <a:t>Labour</a:t>
            </a:r>
            <a:r>
              <a:rPr lang="en-US" sz="1600" dirty="0">
                <a:solidFill>
                  <a:srgbClr val="003D4D"/>
                </a:solidFill>
              </a:rPr>
              <a:t> Productivity Index:</a:t>
            </a:r>
          </a:p>
          <a:p>
            <a:pPr marL="0" indent="0">
              <a:spcBef>
                <a:spcPts val="0"/>
              </a:spcBef>
              <a:buClr>
                <a:srgbClr val="00A8CB"/>
              </a:buClr>
              <a:buNone/>
            </a:pPr>
            <a:r>
              <a:rPr lang="en-US" sz="1600" dirty="0">
                <a:solidFill>
                  <a:srgbClr val="003D4D"/>
                </a:solidFill>
              </a:rPr>
              <a:t>		</a:t>
            </a:r>
            <a:r>
              <a:rPr lang="en-US" sz="1600" dirty="0" err="1">
                <a:solidFill>
                  <a:srgbClr val="003D4D"/>
                </a:solidFill>
              </a:rPr>
              <a:t>Labour</a:t>
            </a:r>
            <a:r>
              <a:rPr lang="en-US" sz="1600" dirty="0">
                <a:solidFill>
                  <a:srgbClr val="003D4D"/>
                </a:solidFill>
              </a:rPr>
              <a:t> Productivity = GDP / total hours worked</a:t>
            </a:r>
          </a:p>
          <a:p>
            <a:endParaRPr lang="en-US" dirty="0"/>
          </a:p>
        </p:txBody>
      </p:sp>
    </p:spTree>
    <p:extLst>
      <p:ext uri="{BB962C8B-B14F-4D97-AF65-F5344CB8AC3E}">
        <p14:creationId xmlns:p14="http://schemas.microsoft.com/office/powerpoint/2010/main" val="64464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p:sp>
      <p:sp>
        <p:nvSpPr>
          <p:cNvPr id="35843" name="Rectangle 2"/>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lnSpc>
                <a:spcPts val="1900"/>
              </a:lnSpc>
              <a:defRPr/>
            </a:pPr>
            <a:r>
              <a:rPr lang="en-US" altLang="en-US" sz="1400" dirty="0">
                <a:ea typeface="MS PGothic" pitchFamily="34" charset="-128"/>
              </a:rPr>
              <a:t>This productivity framework breaks down the components of productivity in a more meaningful way. Our prosperity (measured by GDP/Capita) equals our </a:t>
            </a:r>
            <a:r>
              <a:rPr lang="en-US" altLang="en-US" sz="1400" dirty="0" err="1">
                <a:ea typeface="MS PGothic" pitchFamily="34" charset="-128"/>
              </a:rPr>
              <a:t>labour</a:t>
            </a:r>
            <a:r>
              <a:rPr lang="en-US" altLang="en-US" sz="1400" dirty="0">
                <a:ea typeface="MS PGothic" pitchFamily="34" charset="-128"/>
              </a:rPr>
              <a:t> effort – times - our productivity. So – more simply put – to increase productivity – you can either increase your </a:t>
            </a:r>
            <a:r>
              <a:rPr lang="en-US" altLang="en-US" sz="1400" dirty="0" err="1">
                <a:ea typeface="MS PGothic" pitchFamily="34" charset="-128"/>
              </a:rPr>
              <a:t>labour</a:t>
            </a:r>
            <a:r>
              <a:rPr lang="en-US" altLang="en-US" sz="1400" dirty="0">
                <a:ea typeface="MS PGothic" pitchFamily="34" charset="-128"/>
              </a:rPr>
              <a:t> effort – and Canada</a:t>
            </a:r>
            <a:r>
              <a:rPr lang="en-US" altLang="en-US" sz="1400" baseline="0" dirty="0">
                <a:ea typeface="MS PGothic" pitchFamily="34" charset="-128"/>
              </a:rPr>
              <a:t> </a:t>
            </a:r>
            <a:r>
              <a:rPr lang="en-US" altLang="en-US" sz="1400" dirty="0">
                <a:ea typeface="MS PGothic" pitchFamily="34" charset="-128"/>
              </a:rPr>
              <a:t>has done quite</a:t>
            </a:r>
            <a:r>
              <a:rPr lang="en-US" altLang="en-US" sz="1400" baseline="0" dirty="0">
                <a:ea typeface="MS PGothic" pitchFamily="34" charset="-128"/>
              </a:rPr>
              <a:t> well</a:t>
            </a:r>
            <a:r>
              <a:rPr lang="en-US" altLang="en-US" sz="1400" dirty="0">
                <a:ea typeface="MS PGothic" pitchFamily="34" charset="-128"/>
              </a:rPr>
              <a:t> on the </a:t>
            </a:r>
            <a:r>
              <a:rPr lang="en-US" altLang="en-US" sz="1400" dirty="0" err="1">
                <a:ea typeface="MS PGothic" pitchFamily="34" charset="-128"/>
              </a:rPr>
              <a:t>labour</a:t>
            </a:r>
            <a:r>
              <a:rPr lang="en-US" altLang="en-US" sz="1400" dirty="0">
                <a:ea typeface="MS PGothic" pitchFamily="34" charset="-128"/>
              </a:rPr>
              <a:t> side at this point – or you can increase productivity. </a:t>
            </a:r>
          </a:p>
          <a:p>
            <a:pPr eaLnBrk="1">
              <a:lnSpc>
                <a:spcPts val="1900"/>
              </a:lnSpc>
              <a:defRPr/>
            </a:pPr>
            <a:r>
              <a:rPr lang="en-US" altLang="en-US" sz="1400" dirty="0">
                <a:ea typeface="MS PGothic" pitchFamily="34" charset="-128"/>
              </a:rPr>
              <a:t>Sources of productivity growth come from either adding value in the products, processes, or services we provide - or through efficiency gains through productivity enhancement.  We need to focus on both of these aspects. </a:t>
            </a:r>
          </a:p>
          <a:p>
            <a:pPr eaLnBrk="1">
              <a:lnSpc>
                <a:spcPts val="1900"/>
              </a:lnSpc>
              <a:defRPr/>
            </a:pPr>
            <a:r>
              <a:rPr lang="en-US" altLang="en-US" sz="1400" dirty="0">
                <a:ea typeface="MS PGothic" pitchFamily="34" charset="-128"/>
              </a:rPr>
              <a:t>Further – the drivers of productivity are boiled down to these 7 main areas: skilled workers and strong management capability; scientific and engineering talent; innovation; investment in capital - including; investment in information, communication and technology systems and in automation through machinery and equipment; - and other drivers are  competition; business and policy environment  - and trade.</a:t>
            </a:r>
          </a:p>
        </p:txBody>
      </p:sp>
    </p:spTree>
    <p:extLst>
      <p:ext uri="{BB962C8B-B14F-4D97-AF65-F5344CB8AC3E}">
        <p14:creationId xmlns:p14="http://schemas.microsoft.com/office/powerpoint/2010/main" val="383044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a:t>
            </a:r>
            <a:r>
              <a:rPr lang="en-US" baseline="0" dirty="0"/>
              <a:t> our most valuable resource </a:t>
            </a:r>
            <a:endParaRPr lang="en-US" dirty="0"/>
          </a:p>
        </p:txBody>
      </p:sp>
    </p:spTree>
    <p:extLst>
      <p:ext uri="{BB962C8B-B14F-4D97-AF65-F5344CB8AC3E}">
        <p14:creationId xmlns:p14="http://schemas.microsoft.com/office/powerpoint/2010/main" val="101069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Canada has a reluctance of</a:t>
            </a:r>
            <a:r>
              <a:rPr lang="en-US" sz="1800" baseline="0" dirty="0"/>
              <a:t> business to effectively invest in our people - workforce training – it is holding us back.  The more critical issue is ensure the training is well directed.  So many of our training and skills investment is not in areas that support he changing economy needs or empower innovation.  </a:t>
            </a:r>
            <a:endParaRPr lang="en-US" sz="1800" dirty="0"/>
          </a:p>
        </p:txBody>
      </p:sp>
    </p:spTree>
    <p:extLst>
      <p:ext uri="{BB962C8B-B14F-4D97-AF65-F5344CB8AC3E}">
        <p14:creationId xmlns:p14="http://schemas.microsoft.com/office/powerpoint/2010/main" val="326203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000"/>
              </a:lnSpc>
            </a:pPr>
            <a:r>
              <a:rPr lang="en-CA" sz="1400" dirty="0"/>
              <a:t>Lets look further</a:t>
            </a:r>
            <a:r>
              <a:rPr lang="en-CA" sz="1400" baseline="0" dirty="0"/>
              <a:t> into</a:t>
            </a:r>
            <a:r>
              <a:rPr lang="en-CA" sz="1400" dirty="0"/>
              <a:t> what the</a:t>
            </a:r>
            <a:r>
              <a:rPr lang="en-CA" sz="1400" baseline="0" dirty="0"/>
              <a:t> people part of the equation means to productivity, which ultimately leads to competitiveness</a:t>
            </a:r>
          </a:p>
          <a:p>
            <a:pPr>
              <a:lnSpc>
                <a:spcPts val="2000"/>
              </a:lnSpc>
            </a:pPr>
            <a:r>
              <a:rPr lang="en-CA" sz="1400" baseline="0" dirty="0"/>
              <a:t>*This is a relatively new field of research: Looking at pairing Maslow’s Hierarchy of Needs with Business Productivity Theory</a:t>
            </a:r>
          </a:p>
          <a:p>
            <a:pPr>
              <a:lnSpc>
                <a:spcPts val="2000"/>
              </a:lnSpc>
            </a:pPr>
            <a:r>
              <a:rPr lang="en-CA" sz="1400" baseline="0" dirty="0"/>
              <a:t>As government we tend to focus on the lagging indicators – and we need to look more at what are the inputs leading indicators to get us there.</a:t>
            </a:r>
          </a:p>
          <a:p>
            <a:pPr>
              <a:lnSpc>
                <a:spcPts val="2000"/>
              </a:lnSpc>
            </a:pPr>
            <a:r>
              <a:rPr lang="en-CA" sz="1400" baseline="0" dirty="0"/>
              <a:t>The premise is that by investing in human capital – your people, it will lead to stronger leadership and management performance - …….</a:t>
            </a:r>
          </a:p>
          <a:p>
            <a:pPr>
              <a:lnSpc>
                <a:spcPts val="2000"/>
              </a:lnSpc>
            </a:pPr>
            <a:r>
              <a:rPr lang="en-CA" sz="1400" baseline="0" dirty="0"/>
              <a:t>*There is also complexity around how to measure human capital, but it is easy to start measuring within your own company and benchmark against yourself</a:t>
            </a:r>
          </a:p>
          <a:p>
            <a:pPr>
              <a:lnSpc>
                <a:spcPts val="2000"/>
              </a:lnSpc>
            </a:pPr>
            <a:r>
              <a:rPr lang="en-CA" sz="1400" baseline="0" dirty="0"/>
              <a:t>And in the side column you will see some samples of what can be measured at each level …….</a:t>
            </a:r>
          </a:p>
          <a:p>
            <a:pPr>
              <a:lnSpc>
                <a:spcPts val="2000"/>
              </a:lnSpc>
            </a:pPr>
            <a:endParaRPr lang="en-CA" sz="1400" baseline="0" dirty="0"/>
          </a:p>
          <a:p>
            <a:endParaRPr lang="en-US" dirty="0"/>
          </a:p>
        </p:txBody>
      </p:sp>
    </p:spTree>
    <p:extLst>
      <p:ext uri="{BB962C8B-B14F-4D97-AF65-F5344CB8AC3E}">
        <p14:creationId xmlns:p14="http://schemas.microsoft.com/office/powerpoint/2010/main" val="31946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a:t>Click to edit Master title style</a:t>
            </a:r>
          </a:p>
        </p:txBody>
      </p:sp>
      <p:sp>
        <p:nvSpPr>
          <p:cNvPr id="3" name="Subtitle 2"/>
          <p:cNvSpPr>
            <a:spLocks noGrp="1"/>
          </p:cNvSpPr>
          <p:nvPr>
            <p:ph type="subTitle" idx="1"/>
          </p:nvPr>
        </p:nvSpPr>
        <p:spPr>
          <a:xfrm>
            <a:off x="1951038" y="5527676"/>
            <a:ext cx="9102726" cy="2492375"/>
          </a:xfrm>
        </p:spPr>
        <p:txBody>
          <a:bodyPr/>
          <a:lstStyle>
            <a:lvl1pPr marL="0" indent="0" algn="ctr">
              <a:buNone/>
              <a:defRPr/>
            </a:lvl1pPr>
            <a:lvl2pPr marL="457176" indent="0" algn="ctr">
              <a:buNone/>
              <a:defRPr/>
            </a:lvl2pPr>
            <a:lvl3pPr marL="914354" indent="0" algn="ctr">
              <a:buNone/>
              <a:defRPr/>
            </a:lvl3pPr>
            <a:lvl4pPr marL="1371530" indent="0" algn="ctr">
              <a:buNone/>
              <a:defRPr/>
            </a:lvl4pPr>
            <a:lvl5pPr marL="1828706" indent="0" algn="ctr">
              <a:buNone/>
              <a:defRPr/>
            </a:lvl5pPr>
            <a:lvl6pPr marL="2285884" indent="0" algn="ctr">
              <a:buNone/>
              <a:defRPr/>
            </a:lvl6pPr>
            <a:lvl7pPr marL="2743060" indent="0" algn="ctr">
              <a:buNone/>
              <a:defRPr/>
            </a:lvl7pPr>
            <a:lvl8pPr marL="3200236" indent="0" algn="ctr">
              <a:buNone/>
              <a:defRPr/>
            </a:lvl8pPr>
            <a:lvl9pPr marL="3657413" indent="0" algn="ctr">
              <a:buNone/>
              <a:defRPr/>
            </a:lvl9pPr>
          </a:lstStyle>
          <a:p>
            <a:r>
              <a:rPr lang="en-US" dirty="0"/>
              <a:t>Click to edit Master subtitle style</a:t>
            </a:r>
          </a:p>
        </p:txBody>
      </p:sp>
    </p:spTree>
    <p:extLst>
      <p:ext uri="{BB962C8B-B14F-4D97-AF65-F5344CB8AC3E}">
        <p14:creationId xmlns:p14="http://schemas.microsoft.com/office/powerpoint/2010/main" val="409083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49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1" y="254000"/>
            <a:ext cx="7696201" cy="8229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738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89146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25115" indent="-325115">
              <a:buFont typeface="Calibri" panose="020F0502020204030204" pitchFamily="34" charset="0"/>
              <a:buChar char="‐"/>
              <a:defRPr/>
            </a:lvl1pPr>
            <a:lvl2pPr marL="975345" indent="-325115">
              <a:buFont typeface="Calibri" panose="020F0502020204030204" pitchFamily="34" charset="0"/>
              <a:buChar char="‐"/>
              <a:defRPr/>
            </a:lvl2pPr>
            <a:lvl3pPr marL="1625575" indent="-325115">
              <a:buFont typeface="Calibri" panose="020F0502020204030204" pitchFamily="34" charset="0"/>
              <a:buChar char="‐"/>
              <a:defRPr/>
            </a:lvl3pPr>
            <a:lvl4pPr marL="2275804" indent="-325115">
              <a:buFont typeface="Calibri" panose="020F0502020204030204" pitchFamily="34" charset="0"/>
              <a:buChar char="‐"/>
              <a:defRPr/>
            </a:lvl4pPr>
            <a:lvl5pPr marL="2926034" indent="-325115">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07778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33"/>
            </a:lvl1pPr>
          </a:lstStyle>
          <a:p>
            <a:r>
              <a:rPr lang="en-US"/>
              <a:t>Click to edit Master title style</a:t>
            </a:r>
            <a:endParaRPr lang="en-US" dirty="0"/>
          </a:p>
        </p:txBody>
      </p:sp>
      <p:sp>
        <p:nvSpPr>
          <p:cNvPr id="3" name="Text Placeholder 2"/>
          <p:cNvSpPr>
            <a:spLocks noGrp="1"/>
          </p:cNvSpPr>
          <p:nvPr>
            <p:ph type="body" idx="1"/>
          </p:nvPr>
        </p:nvSpPr>
        <p:spPr>
          <a:xfrm>
            <a:off x="887307" y="6527239"/>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06561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4961">
                  <a:tint val="75000"/>
                </a:srgbClr>
              </a:solidFill>
            </a:endParaRPr>
          </a:p>
        </p:txBody>
      </p:sp>
      <p:sp>
        <p:nvSpPr>
          <p:cNvPr id="6" name="Footer Placeholder 5"/>
          <p:cNvSpPr>
            <a:spLocks noGrp="1"/>
          </p:cNvSpPr>
          <p:nvPr>
            <p:ph type="ftr" sz="quarter" idx="11"/>
          </p:nvPr>
        </p:nvSpPr>
        <p:spPr/>
        <p:txBody>
          <a:bodyPr/>
          <a:lstStyle/>
          <a:p>
            <a:endParaRPr lang="en-US">
              <a:solidFill>
                <a:srgbClr val="004961">
                  <a:tint val="75000"/>
                </a:srgbClr>
              </a:solidFill>
            </a:endParaRPr>
          </a:p>
        </p:txBody>
      </p:sp>
      <p:sp>
        <p:nvSpPr>
          <p:cNvPr id="7" name="Slide Number Placeholder 6"/>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94804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583681"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4961">
                  <a:tint val="75000"/>
                </a:srgbClr>
              </a:solidFill>
            </a:endParaRPr>
          </a:p>
        </p:txBody>
      </p:sp>
      <p:sp>
        <p:nvSpPr>
          <p:cNvPr id="8" name="Footer Placeholder 7"/>
          <p:cNvSpPr>
            <a:spLocks noGrp="1"/>
          </p:cNvSpPr>
          <p:nvPr>
            <p:ph type="ftr" sz="quarter" idx="11"/>
          </p:nvPr>
        </p:nvSpPr>
        <p:spPr/>
        <p:txBody>
          <a:bodyPr/>
          <a:lstStyle/>
          <a:p>
            <a:endParaRPr lang="en-US">
              <a:solidFill>
                <a:srgbClr val="004961">
                  <a:tint val="75000"/>
                </a:srgbClr>
              </a:solidFill>
            </a:endParaRPr>
          </a:p>
        </p:txBody>
      </p:sp>
      <p:sp>
        <p:nvSpPr>
          <p:cNvPr id="9" name="Slide Number Placeholder 8"/>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9840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4961">
                  <a:tint val="75000"/>
                </a:srgbClr>
              </a:solidFill>
            </a:endParaRPr>
          </a:p>
        </p:txBody>
      </p:sp>
      <p:sp>
        <p:nvSpPr>
          <p:cNvPr id="4" name="Footer Placeholder 3"/>
          <p:cNvSpPr>
            <a:spLocks noGrp="1"/>
          </p:cNvSpPr>
          <p:nvPr>
            <p:ph type="ftr" sz="quarter" idx="11"/>
          </p:nvPr>
        </p:nvSpPr>
        <p:spPr/>
        <p:txBody>
          <a:bodyPr/>
          <a:lstStyle/>
          <a:p>
            <a:endParaRPr lang="en-US">
              <a:solidFill>
                <a:srgbClr val="004961">
                  <a:tint val="75000"/>
                </a:srgbClr>
              </a:solidFill>
            </a:endParaRPr>
          </a:p>
        </p:txBody>
      </p:sp>
      <p:sp>
        <p:nvSpPr>
          <p:cNvPr id="5" name="Slide Number Placeholder 4"/>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25699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4961">
                  <a:tint val="75000"/>
                </a:srgbClr>
              </a:solidFill>
            </a:endParaRPr>
          </a:p>
        </p:txBody>
      </p:sp>
      <p:sp>
        <p:nvSpPr>
          <p:cNvPr id="3" name="Footer Placeholder 2"/>
          <p:cNvSpPr>
            <a:spLocks noGrp="1"/>
          </p:cNvSpPr>
          <p:nvPr>
            <p:ph type="ftr" sz="quarter" idx="11"/>
          </p:nvPr>
        </p:nvSpPr>
        <p:spPr/>
        <p:txBody>
          <a:bodyPr/>
          <a:lstStyle/>
          <a:p>
            <a:endParaRPr lang="en-US">
              <a:solidFill>
                <a:srgbClr val="004961">
                  <a:tint val="75000"/>
                </a:srgbClr>
              </a:solidFill>
            </a:endParaRPr>
          </a:p>
        </p:txBody>
      </p:sp>
      <p:sp>
        <p:nvSpPr>
          <p:cNvPr id="4" name="Slide Number Placeholder 3"/>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32147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n-US"/>
              <a:t>Click to edit Master title style</a:t>
            </a:r>
            <a:endParaRPr lang="en-US" dirty="0"/>
          </a:p>
        </p:txBody>
      </p:sp>
      <p:sp>
        <p:nvSpPr>
          <p:cNvPr id="3" name="Content Placeholder 2"/>
          <p:cNvSpPr>
            <a:spLocks noGrp="1"/>
          </p:cNvSpPr>
          <p:nvPr>
            <p:ph idx="1"/>
          </p:nvPr>
        </p:nvSpPr>
        <p:spPr>
          <a:xfrm>
            <a:off x="5528734" y="1404340"/>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4961">
                  <a:tint val="75000"/>
                </a:srgbClr>
              </a:solidFill>
            </a:endParaRPr>
          </a:p>
        </p:txBody>
      </p:sp>
      <p:sp>
        <p:nvSpPr>
          <p:cNvPr id="6" name="Footer Placeholder 5"/>
          <p:cNvSpPr>
            <a:spLocks noGrp="1"/>
          </p:cNvSpPr>
          <p:nvPr>
            <p:ph type="ftr" sz="quarter" idx="11"/>
          </p:nvPr>
        </p:nvSpPr>
        <p:spPr/>
        <p:txBody>
          <a:bodyPr/>
          <a:lstStyle/>
          <a:p>
            <a:endParaRPr lang="en-US">
              <a:solidFill>
                <a:srgbClr val="004961">
                  <a:tint val="75000"/>
                </a:srgbClr>
              </a:solidFill>
            </a:endParaRPr>
          </a:p>
        </p:txBody>
      </p:sp>
      <p:sp>
        <p:nvSpPr>
          <p:cNvPr id="7" name="Slide Number Placeholder 6"/>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01556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7870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4961">
                  <a:tint val="75000"/>
                </a:srgbClr>
              </a:solidFill>
            </a:endParaRPr>
          </a:p>
        </p:txBody>
      </p:sp>
      <p:sp>
        <p:nvSpPr>
          <p:cNvPr id="6" name="Footer Placeholder 5"/>
          <p:cNvSpPr>
            <a:spLocks noGrp="1"/>
          </p:cNvSpPr>
          <p:nvPr>
            <p:ph type="ftr" sz="quarter" idx="11"/>
          </p:nvPr>
        </p:nvSpPr>
        <p:spPr/>
        <p:txBody>
          <a:bodyPr/>
          <a:lstStyle/>
          <a:p>
            <a:endParaRPr lang="en-US">
              <a:solidFill>
                <a:srgbClr val="004961">
                  <a:tint val="75000"/>
                </a:srgbClr>
              </a:solidFill>
            </a:endParaRPr>
          </a:p>
        </p:txBody>
      </p:sp>
      <p:sp>
        <p:nvSpPr>
          <p:cNvPr id="7" name="Slide Number Placeholder 6"/>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90120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395251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6D8C8F07-80EA-4E8A-BAB6-45BE6E6EEF2B}"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429723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28258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221380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33"/>
            </a:lvl1pPr>
          </a:lstStyle>
          <a:p>
            <a:r>
              <a:rPr lang="en-US"/>
              <a:t>Click to edit Master title style</a:t>
            </a:r>
            <a:endParaRPr lang="en-US" dirty="0"/>
          </a:p>
        </p:txBody>
      </p:sp>
      <p:sp>
        <p:nvSpPr>
          <p:cNvPr id="3" name="Text Placeholder 2"/>
          <p:cNvSpPr>
            <a:spLocks noGrp="1"/>
          </p:cNvSpPr>
          <p:nvPr>
            <p:ph type="body" idx="1"/>
          </p:nvPr>
        </p:nvSpPr>
        <p:spPr>
          <a:xfrm>
            <a:off x="887307" y="6527239"/>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935281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004961">
                  <a:tint val="75000"/>
                </a:srgbClr>
              </a:solidFill>
            </a:endParaRPr>
          </a:p>
        </p:txBody>
      </p:sp>
      <p:sp>
        <p:nvSpPr>
          <p:cNvPr id="6" name="Footer Placeholder 5"/>
          <p:cNvSpPr>
            <a:spLocks noGrp="1"/>
          </p:cNvSpPr>
          <p:nvPr>
            <p:ph type="ftr" sz="quarter" idx="11"/>
          </p:nvPr>
        </p:nvSpPr>
        <p:spPr/>
        <p:txBody>
          <a:bodyPr/>
          <a:lstStyle/>
          <a:p>
            <a:endParaRPr lang="en-US">
              <a:solidFill>
                <a:srgbClr val="004961">
                  <a:tint val="75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779476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583681"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004961">
                  <a:tint val="75000"/>
                </a:srgbClr>
              </a:solidFill>
            </a:endParaRPr>
          </a:p>
        </p:txBody>
      </p:sp>
      <p:sp>
        <p:nvSpPr>
          <p:cNvPr id="8" name="Footer Placeholder 7"/>
          <p:cNvSpPr>
            <a:spLocks noGrp="1"/>
          </p:cNvSpPr>
          <p:nvPr>
            <p:ph type="ftr" sz="quarter" idx="11"/>
          </p:nvPr>
        </p:nvSpPr>
        <p:spPr/>
        <p:txBody>
          <a:bodyPr/>
          <a:lstStyle/>
          <a:p>
            <a:endParaRPr lang="en-US">
              <a:solidFill>
                <a:srgbClr val="004961">
                  <a:tint val="75000"/>
                </a:srgbClr>
              </a:solidFill>
            </a:endParaRPr>
          </a:p>
        </p:txBody>
      </p:sp>
      <p:sp>
        <p:nvSpPr>
          <p:cNvPr id="9" name="Slide Number Placeholder 8"/>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530575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4961">
                  <a:tint val="75000"/>
                </a:srgbClr>
              </a:solidFill>
            </a:endParaRPr>
          </a:p>
        </p:txBody>
      </p:sp>
      <p:sp>
        <p:nvSpPr>
          <p:cNvPr id="4" name="Footer Placeholder 3"/>
          <p:cNvSpPr>
            <a:spLocks noGrp="1"/>
          </p:cNvSpPr>
          <p:nvPr>
            <p:ph type="ftr" sz="quarter" idx="11"/>
          </p:nvPr>
        </p:nvSpPr>
        <p:spPr/>
        <p:txBody>
          <a:bodyPr/>
          <a:lstStyle/>
          <a:p>
            <a:endParaRPr lang="en-US">
              <a:solidFill>
                <a:srgbClr val="004961">
                  <a:tint val="75000"/>
                </a:srgbClr>
              </a:solidFill>
            </a:endParaRPr>
          </a:p>
        </p:txBody>
      </p:sp>
      <p:sp>
        <p:nvSpPr>
          <p:cNvPr id="5" name="Slide Number Placeholder 4"/>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2417487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4961">
                  <a:tint val="75000"/>
                </a:srgbClr>
              </a:solidFill>
            </a:endParaRPr>
          </a:p>
        </p:txBody>
      </p:sp>
      <p:sp>
        <p:nvSpPr>
          <p:cNvPr id="3" name="Footer Placeholder 2"/>
          <p:cNvSpPr>
            <a:spLocks noGrp="1"/>
          </p:cNvSpPr>
          <p:nvPr>
            <p:ph type="ftr" sz="quarter" idx="11"/>
          </p:nvPr>
        </p:nvSpPr>
        <p:spPr/>
        <p:txBody>
          <a:bodyPr/>
          <a:lstStyle/>
          <a:p>
            <a:endParaRPr lang="en-US">
              <a:solidFill>
                <a:srgbClr val="004961">
                  <a:tint val="75000"/>
                </a:srgbClr>
              </a:solidFill>
            </a:endParaRPr>
          </a:p>
        </p:txBody>
      </p:sp>
      <p:sp>
        <p:nvSpPr>
          <p:cNvPr id="4" name="Slide Number Placeholder 3"/>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182225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1"/>
            <a:ext cx="11053761" cy="193675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76" indent="0">
              <a:buNone/>
              <a:defRPr sz="1800"/>
            </a:lvl2pPr>
            <a:lvl3pPr marL="914354" indent="0">
              <a:buNone/>
              <a:defRPr sz="1600"/>
            </a:lvl3pPr>
            <a:lvl4pPr marL="1371530" indent="0">
              <a:buNone/>
              <a:defRPr sz="1400"/>
            </a:lvl4pPr>
            <a:lvl5pPr marL="1828706" indent="0">
              <a:buNone/>
              <a:defRPr sz="1400"/>
            </a:lvl5pPr>
            <a:lvl6pPr marL="2285884" indent="0">
              <a:buNone/>
              <a:defRPr sz="1400"/>
            </a:lvl6pPr>
            <a:lvl7pPr marL="2743060" indent="0">
              <a:buNone/>
              <a:defRPr sz="1400"/>
            </a:lvl7pPr>
            <a:lvl8pPr marL="3200236" indent="0">
              <a:buNone/>
              <a:defRPr sz="1400"/>
            </a:lvl8pPr>
            <a:lvl9pPr marL="3657413" indent="0">
              <a:buNone/>
              <a:defRPr sz="1400"/>
            </a:lvl9pPr>
          </a:lstStyle>
          <a:p>
            <a:pPr lvl="0"/>
            <a:r>
              <a:rPr lang="en-US" dirty="0"/>
              <a:t>Click to edit Master text styles</a:t>
            </a:r>
          </a:p>
        </p:txBody>
      </p:sp>
    </p:spTree>
    <p:extLst>
      <p:ext uri="{BB962C8B-B14F-4D97-AF65-F5344CB8AC3E}">
        <p14:creationId xmlns:p14="http://schemas.microsoft.com/office/powerpoint/2010/main" val="3823022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n-US"/>
              <a:t>Click to edit Master title style</a:t>
            </a:r>
            <a:endParaRPr lang="en-US" dirty="0"/>
          </a:p>
        </p:txBody>
      </p:sp>
      <p:sp>
        <p:nvSpPr>
          <p:cNvPr id="3" name="Content Placeholder 2"/>
          <p:cNvSpPr>
            <a:spLocks noGrp="1"/>
          </p:cNvSpPr>
          <p:nvPr>
            <p:ph idx="1"/>
          </p:nvPr>
        </p:nvSpPr>
        <p:spPr>
          <a:xfrm>
            <a:off x="5528734" y="1404340"/>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4961">
                  <a:tint val="75000"/>
                </a:srgbClr>
              </a:solidFill>
            </a:endParaRPr>
          </a:p>
        </p:txBody>
      </p:sp>
      <p:sp>
        <p:nvSpPr>
          <p:cNvPr id="6" name="Footer Placeholder 5"/>
          <p:cNvSpPr>
            <a:spLocks noGrp="1"/>
          </p:cNvSpPr>
          <p:nvPr>
            <p:ph type="ftr" sz="quarter" idx="11"/>
          </p:nvPr>
        </p:nvSpPr>
        <p:spPr/>
        <p:txBody>
          <a:bodyPr/>
          <a:lstStyle/>
          <a:p>
            <a:endParaRPr lang="en-US">
              <a:solidFill>
                <a:srgbClr val="004961">
                  <a:tint val="75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4225167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4961">
                  <a:tint val="75000"/>
                </a:srgbClr>
              </a:solidFill>
            </a:endParaRPr>
          </a:p>
        </p:txBody>
      </p:sp>
      <p:sp>
        <p:nvSpPr>
          <p:cNvPr id="6" name="Footer Placeholder 5"/>
          <p:cNvSpPr>
            <a:spLocks noGrp="1"/>
          </p:cNvSpPr>
          <p:nvPr>
            <p:ph type="ftr" sz="quarter" idx="11"/>
          </p:nvPr>
        </p:nvSpPr>
        <p:spPr/>
        <p:txBody>
          <a:bodyPr/>
          <a:lstStyle/>
          <a:p>
            <a:endParaRPr lang="en-US">
              <a:solidFill>
                <a:srgbClr val="004961">
                  <a:tint val="75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19725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215799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004961">
                  <a:tint val="75000"/>
                </a:srgbClr>
              </a:solidFill>
            </a:endParaRPr>
          </a:p>
        </p:txBody>
      </p:sp>
      <p:sp>
        <p:nvSpPr>
          <p:cNvPr id="5" name="Footer Placeholder 4"/>
          <p:cNvSpPr>
            <a:spLocks noGrp="1"/>
          </p:cNvSpPr>
          <p:nvPr>
            <p:ph type="ftr" sz="quarter" idx="11"/>
          </p:nvPr>
        </p:nvSpPr>
        <p:spPr/>
        <p:txBody>
          <a:bodyPr/>
          <a:lstStyle/>
          <a:p>
            <a:endParaRPr lang="en-US">
              <a:solidFill>
                <a:srgbClr val="004961">
                  <a:tint val="75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srgbClr val="004961">
                    <a:tint val="75000"/>
                  </a:srgbClr>
                </a:solidFill>
              </a:rPr>
              <a:pPr/>
              <a:t>‹#›</a:t>
            </a:fld>
            <a:endParaRPr lang="en-US">
              <a:solidFill>
                <a:srgbClr val="004961">
                  <a:tint val="75000"/>
                </a:srgbClr>
              </a:solidFill>
            </a:endParaRPr>
          </a:p>
        </p:txBody>
      </p:sp>
    </p:spTree>
    <p:extLst>
      <p:ext uri="{BB962C8B-B14F-4D97-AF65-F5344CB8AC3E}">
        <p14:creationId xmlns:p14="http://schemas.microsoft.com/office/powerpoint/2010/main" val="3675681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a:spLocks noGrp="1"/>
          </p:cNvSpPr>
          <p:nvPr>
            <p:ph type="title"/>
          </p:nvPr>
        </p:nvSpPr>
        <p:spPr>
          <a:xfrm>
            <a:off x="975360" y="1596249"/>
            <a:ext cx="11054080" cy="3395699"/>
          </a:xfrm>
          <a:prstGeom prst="rect">
            <a:avLst/>
          </a:prstGeom>
        </p:spPr>
        <p:txBody>
          <a:bodyPr anchor="b"/>
          <a:lstStyle>
            <a:lvl1pPr algn="ctr">
              <a:defRPr sz="8533"/>
            </a:lvl1pPr>
          </a:lstStyle>
          <a:p>
            <a:r>
              <a:t>Title Text</a:t>
            </a:r>
          </a:p>
        </p:txBody>
      </p:sp>
      <p:sp>
        <p:nvSpPr>
          <p:cNvPr id="13" name="Body Level One…"/>
          <p:cNvSpPr>
            <a:spLocks noGrp="1"/>
          </p:cNvSpPr>
          <p:nvPr>
            <p:ph type="body" sz="quarter" idx="1"/>
          </p:nvPr>
        </p:nvSpPr>
        <p:spPr>
          <a:xfrm>
            <a:off x="1625600" y="5122898"/>
            <a:ext cx="9753600" cy="2354863"/>
          </a:xfrm>
          <a:prstGeom prst="rect">
            <a:avLst/>
          </a:prstGeom>
        </p:spPr>
        <p:txBody>
          <a:bodyPr/>
          <a:lstStyle>
            <a:lvl1pPr marL="0" indent="0" algn="ctr">
              <a:buSzTx/>
              <a:buFontTx/>
              <a:buNone/>
              <a:defRPr sz="3413"/>
            </a:lvl1pPr>
            <a:lvl2pPr marL="0" indent="650230" algn="ctr">
              <a:buSzTx/>
              <a:buFontTx/>
              <a:buNone/>
              <a:defRPr sz="3413"/>
            </a:lvl2pPr>
            <a:lvl3pPr marL="0" indent="1300460" algn="ctr">
              <a:buSzTx/>
              <a:buFontTx/>
              <a:buNone/>
              <a:defRPr sz="3413"/>
            </a:lvl3pPr>
            <a:lvl4pPr marL="0" indent="1950690" algn="ctr">
              <a:buSzTx/>
              <a:buFontTx/>
              <a:buNone/>
              <a:defRPr sz="3413"/>
            </a:lvl4pPr>
            <a:lvl5pPr marL="0" indent="2600919" algn="ctr">
              <a:buSzTx/>
              <a:buFontTx/>
              <a:buNone/>
              <a:defRPr sz="3413"/>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014915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a:spLocks noGrp="1"/>
          </p:cNvSpPr>
          <p:nvPr>
            <p:ph type="title"/>
          </p:nvPr>
        </p:nvSpPr>
        <p:spPr>
          <a:prstGeom prst="rect">
            <a:avLst/>
          </a:prstGeom>
        </p:spPr>
        <p:txBody>
          <a:bodyPr/>
          <a:lstStyle/>
          <a:p>
            <a:r>
              <a:t>Title Text</a:t>
            </a:r>
          </a:p>
        </p:txBody>
      </p:sp>
      <p:sp>
        <p:nvSpPr>
          <p:cNvPr id="2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17585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a:spLocks noGrp="1"/>
          </p:cNvSpPr>
          <p:nvPr>
            <p:ph type="title"/>
          </p:nvPr>
        </p:nvSpPr>
        <p:spPr>
          <a:xfrm>
            <a:off x="887307" y="2431629"/>
            <a:ext cx="11216641" cy="4057226"/>
          </a:xfrm>
          <a:prstGeom prst="rect">
            <a:avLst/>
          </a:prstGeom>
        </p:spPr>
        <p:txBody>
          <a:bodyPr anchor="b"/>
          <a:lstStyle>
            <a:lvl1pPr>
              <a:defRPr sz="8533"/>
            </a:lvl1pPr>
          </a:lstStyle>
          <a:p>
            <a:r>
              <a:t>Title Text</a:t>
            </a:r>
          </a:p>
        </p:txBody>
      </p:sp>
      <p:sp>
        <p:nvSpPr>
          <p:cNvPr id="31" name="Body Level One…"/>
          <p:cNvSpPr>
            <a:spLocks noGrp="1"/>
          </p:cNvSpPr>
          <p:nvPr>
            <p:ph type="body" sz="quarter" idx="1"/>
          </p:nvPr>
        </p:nvSpPr>
        <p:spPr>
          <a:xfrm>
            <a:off x="887307" y="6527238"/>
            <a:ext cx="11216641" cy="2133601"/>
          </a:xfrm>
          <a:prstGeom prst="rect">
            <a:avLst/>
          </a:prstGeom>
        </p:spPr>
        <p:txBody>
          <a:bodyPr/>
          <a:lstStyle>
            <a:lvl1pPr marL="0" indent="0">
              <a:buSzTx/>
              <a:buFontTx/>
              <a:buNone/>
              <a:defRPr sz="3413"/>
            </a:lvl1pPr>
            <a:lvl2pPr marL="0" indent="650230">
              <a:buSzTx/>
              <a:buFontTx/>
              <a:buNone/>
              <a:defRPr sz="3413"/>
            </a:lvl2pPr>
            <a:lvl3pPr marL="0" indent="1300460">
              <a:buSzTx/>
              <a:buFontTx/>
              <a:buNone/>
              <a:defRPr sz="3413"/>
            </a:lvl3pPr>
            <a:lvl4pPr marL="0" indent="1950690">
              <a:buSzTx/>
              <a:buFontTx/>
              <a:buNone/>
              <a:defRPr sz="3413"/>
            </a:lvl4pPr>
            <a:lvl5pPr marL="0" indent="2600919">
              <a:buSzTx/>
              <a:buFontTx/>
              <a:buNone/>
              <a:defRPr sz="3413"/>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164867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a:spLocks noGrp="1"/>
          </p:cNvSpPr>
          <p:nvPr>
            <p:ph type="title"/>
          </p:nvPr>
        </p:nvSpPr>
        <p:spPr>
          <a:prstGeom prst="rect">
            <a:avLst/>
          </a:prstGeom>
        </p:spPr>
        <p:txBody>
          <a:bodyPr/>
          <a:lstStyle/>
          <a:p>
            <a:r>
              <a:t>Title Text</a:t>
            </a:r>
          </a:p>
        </p:txBody>
      </p:sp>
      <p:sp>
        <p:nvSpPr>
          <p:cNvPr id="40" name="Body Level One…"/>
          <p:cNvSpPr>
            <a:spLocks noGrp="1"/>
          </p:cNvSpPr>
          <p:nvPr>
            <p:ph type="body" sz="half" idx="1"/>
          </p:nvPr>
        </p:nvSpPr>
        <p:spPr>
          <a:xfrm>
            <a:off x="894080" y="2596444"/>
            <a:ext cx="5527040" cy="61885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835725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a:spLocks noGrp="1"/>
          </p:cNvSpPr>
          <p:nvPr>
            <p:ph type="title"/>
          </p:nvPr>
        </p:nvSpPr>
        <p:spPr>
          <a:xfrm>
            <a:off x="895775" y="519289"/>
            <a:ext cx="11216641" cy="1885247"/>
          </a:xfrm>
          <a:prstGeom prst="rect">
            <a:avLst/>
          </a:prstGeom>
        </p:spPr>
        <p:txBody>
          <a:bodyPr/>
          <a:lstStyle/>
          <a:p>
            <a:r>
              <a:t>Title Text</a:t>
            </a:r>
          </a:p>
        </p:txBody>
      </p:sp>
      <p:sp>
        <p:nvSpPr>
          <p:cNvPr id="49" name="Body Level One…"/>
          <p:cNvSpPr>
            <a:spLocks noGrp="1"/>
          </p:cNvSpPr>
          <p:nvPr>
            <p:ph type="body" sz="quarter" idx="1"/>
          </p:nvPr>
        </p:nvSpPr>
        <p:spPr>
          <a:xfrm>
            <a:off x="895774" y="2390988"/>
            <a:ext cx="5501641" cy="1171787"/>
          </a:xfrm>
          <a:prstGeom prst="rect">
            <a:avLst/>
          </a:prstGeom>
        </p:spPr>
        <p:txBody>
          <a:bodyPr anchor="b"/>
          <a:lstStyle>
            <a:lvl1pPr marL="0" indent="0">
              <a:buSzTx/>
              <a:buFontTx/>
              <a:buNone/>
              <a:defRPr sz="3413" b="1"/>
            </a:lvl1pPr>
            <a:lvl2pPr marL="0" indent="650230">
              <a:buSzTx/>
              <a:buFontTx/>
              <a:buNone/>
              <a:defRPr sz="3413" b="1"/>
            </a:lvl2pPr>
            <a:lvl3pPr marL="0" indent="1300460">
              <a:buSzTx/>
              <a:buFontTx/>
              <a:buNone/>
              <a:defRPr sz="3413" b="1"/>
            </a:lvl3pPr>
            <a:lvl4pPr marL="0" indent="1950690">
              <a:buSzTx/>
              <a:buFontTx/>
              <a:buNone/>
              <a:defRPr sz="3413" b="1"/>
            </a:lvl4pPr>
            <a:lvl5pPr marL="0" indent="2600919">
              <a:buSzTx/>
              <a:buFontTx/>
              <a:buNone/>
              <a:defRPr sz="3413" b="1"/>
            </a:lvl5pPr>
          </a:lstStyle>
          <a:p>
            <a:r>
              <a:t>Body Level One</a:t>
            </a:r>
          </a:p>
          <a:p>
            <a:pPr lvl="1"/>
            <a:r>
              <a:t>Body Level Two</a:t>
            </a:r>
          </a:p>
          <a:p>
            <a:pPr lvl="2"/>
            <a:r>
              <a:t>Body Level Three</a:t>
            </a:r>
          </a:p>
          <a:p>
            <a:pPr lvl="3"/>
            <a:r>
              <a:t>Body Level Four</a:t>
            </a:r>
          </a:p>
          <a:p>
            <a:pPr lvl="4"/>
            <a:r>
              <a:t>Body Level Five</a:t>
            </a:r>
          </a:p>
        </p:txBody>
      </p:sp>
      <p:sp>
        <p:nvSpPr>
          <p:cNvPr id="50" name="Rectangle"/>
          <p:cNvSpPr>
            <a:spLocks noGrp="1"/>
          </p:cNvSpPr>
          <p:nvPr>
            <p:ph type="body" sz="quarter" idx="13"/>
          </p:nvPr>
        </p:nvSpPr>
        <p:spPr>
          <a:xfrm>
            <a:off x="6583680" y="2390988"/>
            <a:ext cx="5528735" cy="1171787"/>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918969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a:spLocks noGrp="1"/>
          </p:cNvSpPr>
          <p:nvPr>
            <p:ph type="title"/>
          </p:nvPr>
        </p:nvSpPr>
        <p:spPr>
          <a:prstGeom prst="rect">
            <a:avLst/>
          </a:prstGeom>
        </p:spPr>
        <p:txBody>
          <a:bodyPr/>
          <a:lstStyle/>
          <a:p>
            <a:r>
              <a:t>Title Text</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68006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70001" y="2768601"/>
            <a:ext cx="5156200" cy="5714999"/>
          </a:xfrm>
        </p:spPr>
        <p:txBody>
          <a:bodyPr/>
          <a:lstStyle>
            <a:lvl1pPr>
              <a:defRPr sz="3000"/>
            </a:lvl1pPr>
            <a:lvl2pPr>
              <a:defRPr sz="2800"/>
            </a:lvl2pPr>
            <a:lvl3pPr>
              <a:defRPr sz="2600"/>
            </a:lvl3pPr>
            <a:lvl4pPr>
              <a:defRPr sz="24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78600" y="2768601"/>
            <a:ext cx="5156200" cy="5714999"/>
          </a:xfrm>
        </p:spPr>
        <p:txBody>
          <a:bodyPr/>
          <a:lstStyle>
            <a:lvl1pPr>
              <a:defRPr sz="3000"/>
            </a:lvl1pPr>
            <a:lvl2pPr>
              <a:defRPr sz="2800"/>
            </a:lvl2pPr>
            <a:lvl3pPr>
              <a:defRPr sz="2600"/>
            </a:lvl3pPr>
            <a:lvl4pPr>
              <a:defRPr sz="24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707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155913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a:spLocks noGrp="1"/>
          </p:cNvSpPr>
          <p:nvPr>
            <p:ph type="title"/>
          </p:nvPr>
        </p:nvSpPr>
        <p:spPr>
          <a:xfrm>
            <a:off x="895774" y="650240"/>
            <a:ext cx="4194386" cy="2275840"/>
          </a:xfrm>
          <a:prstGeom prst="rect">
            <a:avLst/>
          </a:prstGeom>
        </p:spPr>
        <p:txBody>
          <a:bodyPr anchor="b"/>
          <a:lstStyle/>
          <a:p>
            <a:r>
              <a:t>Title Text</a:t>
            </a:r>
          </a:p>
        </p:txBody>
      </p:sp>
      <p:sp>
        <p:nvSpPr>
          <p:cNvPr id="74" name="Body Level One…"/>
          <p:cNvSpPr>
            <a:spLocks noGrp="1"/>
          </p:cNvSpPr>
          <p:nvPr>
            <p:ph type="body" sz="half" idx="1"/>
          </p:nvPr>
        </p:nvSpPr>
        <p:spPr>
          <a:xfrm>
            <a:off x="5528735" y="1404338"/>
            <a:ext cx="6583681" cy="6931379"/>
          </a:xfrm>
          <a:prstGeom prst="rect">
            <a:avLst/>
          </a:prstGeom>
        </p:spPr>
        <p:txBody>
          <a:bodyPr/>
          <a:lstStyle>
            <a:lvl1pPr>
              <a:defRPr sz="4551"/>
            </a:lvl1pPr>
            <a:lvl2pPr marL="1021790" indent="-371560">
              <a:defRPr sz="4551"/>
            </a:lvl2pPr>
            <a:lvl3pPr marL="1733946" indent="-433487">
              <a:defRPr sz="4551"/>
            </a:lvl3pPr>
            <a:lvl4pPr marL="2470873" indent="-520184">
              <a:defRPr sz="4551"/>
            </a:lvl4pPr>
            <a:lvl5pPr marL="3121103" indent="-520184">
              <a:defRPr sz="4551"/>
            </a:lvl5pPr>
          </a:lstStyle>
          <a:p>
            <a:r>
              <a:t>Body Level One</a:t>
            </a:r>
          </a:p>
          <a:p>
            <a:pPr lvl="1"/>
            <a:r>
              <a:t>Body Level Two</a:t>
            </a:r>
          </a:p>
          <a:p>
            <a:pPr lvl="2"/>
            <a:r>
              <a:t>Body Level Three</a:t>
            </a:r>
          </a:p>
          <a:p>
            <a:pPr lvl="3"/>
            <a:r>
              <a:t>Body Level Four</a:t>
            </a:r>
          </a:p>
          <a:p>
            <a:pPr lvl="4"/>
            <a:r>
              <a:t>Body Level Five</a:t>
            </a:r>
          </a:p>
        </p:txBody>
      </p:sp>
      <p:sp>
        <p:nvSpPr>
          <p:cNvPr id="75" name="Rectangle"/>
          <p:cNvSpPr>
            <a:spLocks noGrp="1"/>
          </p:cNvSpPr>
          <p:nvPr>
            <p:ph type="body" sz="quarter" idx="13"/>
          </p:nvPr>
        </p:nvSpPr>
        <p:spPr>
          <a:xfrm>
            <a:off x="895773" y="2926080"/>
            <a:ext cx="4194389" cy="5420925"/>
          </a:xfrm>
          <a:prstGeom prst="rect">
            <a:avLst/>
          </a:prstGeom>
        </p:spPr>
        <p:txBody>
          <a:bodyPr/>
          <a:lstStyle>
            <a:lvl1pPr marL="0" indent="0">
              <a:buSzTx/>
              <a:buFontTx/>
              <a:buNone/>
              <a:defRPr sz="1600"/>
            </a:lvl1pPr>
          </a:lstStyle>
          <a:p>
            <a:pPr marL="0" indent="0">
              <a:buSzTx/>
              <a:buFontTx/>
              <a:buNone/>
              <a:defRPr sz="1600"/>
            </a:pPr>
            <a:endParaRPr/>
          </a:p>
        </p:txBody>
      </p:sp>
      <p:sp>
        <p:nvSpPr>
          <p:cNvPr id="76"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51578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a:spLocks noGrp="1"/>
          </p:cNvSpPr>
          <p:nvPr>
            <p:ph type="title"/>
          </p:nvPr>
        </p:nvSpPr>
        <p:spPr>
          <a:xfrm>
            <a:off x="895774" y="650240"/>
            <a:ext cx="4194386" cy="2275840"/>
          </a:xfrm>
          <a:prstGeom prst="rect">
            <a:avLst/>
          </a:prstGeom>
        </p:spPr>
        <p:txBody>
          <a:bodyPr anchor="b"/>
          <a:lstStyle/>
          <a:p>
            <a:r>
              <a:t>Title Text</a:t>
            </a:r>
          </a:p>
        </p:txBody>
      </p:sp>
      <p:sp>
        <p:nvSpPr>
          <p:cNvPr id="84" name="Image"/>
          <p:cNvSpPr>
            <a:spLocks noGrp="1"/>
          </p:cNvSpPr>
          <p:nvPr>
            <p:ph type="pic" sz="half" idx="13"/>
          </p:nvPr>
        </p:nvSpPr>
        <p:spPr>
          <a:xfrm>
            <a:off x="5528735" y="1404338"/>
            <a:ext cx="6583681" cy="6931379"/>
          </a:xfrm>
          <a:prstGeom prst="rect">
            <a:avLst/>
          </a:prstGeom>
        </p:spPr>
        <p:txBody>
          <a:bodyPr lIns="91439" rIns="91439">
            <a:noAutofit/>
          </a:bodyPr>
          <a:lstStyle/>
          <a:p>
            <a:endParaRPr/>
          </a:p>
        </p:txBody>
      </p:sp>
      <p:sp>
        <p:nvSpPr>
          <p:cNvPr id="85" name="Body Level One…"/>
          <p:cNvSpPr>
            <a:spLocks noGrp="1"/>
          </p:cNvSpPr>
          <p:nvPr>
            <p:ph type="body" sz="quarter" idx="1"/>
          </p:nvPr>
        </p:nvSpPr>
        <p:spPr>
          <a:xfrm>
            <a:off x="895774" y="2926080"/>
            <a:ext cx="4194386" cy="5420925"/>
          </a:xfrm>
          <a:prstGeom prst="rect">
            <a:avLst/>
          </a:prstGeom>
        </p:spPr>
        <p:txBody>
          <a:bodyPr/>
          <a:lstStyle>
            <a:lvl1pPr marL="0" indent="0">
              <a:buSzTx/>
              <a:buFontTx/>
              <a:buNone/>
              <a:defRPr sz="2276"/>
            </a:lvl1pPr>
            <a:lvl2pPr marL="0" indent="650230">
              <a:buSzTx/>
              <a:buFontTx/>
              <a:buNone/>
              <a:defRPr sz="2276"/>
            </a:lvl2pPr>
            <a:lvl3pPr marL="0" indent="1300460">
              <a:buSzTx/>
              <a:buFontTx/>
              <a:buNone/>
              <a:defRPr sz="2276"/>
            </a:lvl3pPr>
            <a:lvl4pPr marL="0" indent="1950690">
              <a:buSzTx/>
              <a:buFontTx/>
              <a:buNone/>
              <a:defRPr sz="2276"/>
            </a:lvl4pPr>
            <a:lvl5pPr marL="0" indent="2600919">
              <a:buSzTx/>
              <a:buFontTx/>
              <a:buNone/>
              <a:defRPr sz="2276"/>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582346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3" name="Title Text"/>
          <p:cNvSpPr>
            <a:spLocks noGrp="1"/>
          </p:cNvSpPr>
          <p:nvPr>
            <p:ph type="title"/>
          </p:nvPr>
        </p:nvSpPr>
        <p:spPr>
          <a:prstGeom prst="rect">
            <a:avLst/>
          </a:prstGeom>
        </p:spPr>
        <p:txBody>
          <a:bodyPr/>
          <a:lstStyle/>
          <a:p>
            <a:r>
              <a:t>Title Text</a:t>
            </a:r>
          </a:p>
        </p:txBody>
      </p:sp>
      <p:sp>
        <p:nvSpPr>
          <p:cNvPr id="94"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744422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2" name="Title Text"/>
          <p:cNvSpPr>
            <a:spLocks noGrp="1"/>
          </p:cNvSpPr>
          <p:nvPr>
            <p:ph type="title"/>
          </p:nvPr>
        </p:nvSpPr>
        <p:spPr>
          <a:xfrm>
            <a:off x="9306561" y="519289"/>
            <a:ext cx="2804160" cy="8265725"/>
          </a:xfrm>
          <a:prstGeom prst="rect">
            <a:avLst/>
          </a:prstGeom>
        </p:spPr>
        <p:txBody>
          <a:bodyPr/>
          <a:lstStyle/>
          <a:p>
            <a:r>
              <a:t>Title Text</a:t>
            </a:r>
          </a:p>
        </p:txBody>
      </p:sp>
      <p:sp>
        <p:nvSpPr>
          <p:cNvPr id="103" name="Body Level One…"/>
          <p:cNvSpPr>
            <a:spLocks noGrp="1"/>
          </p:cNvSpPr>
          <p:nvPr>
            <p:ph type="body" idx="1"/>
          </p:nvPr>
        </p:nvSpPr>
        <p:spPr>
          <a:xfrm>
            <a:off x="894081" y="519289"/>
            <a:ext cx="8249920" cy="82657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454628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11" name="Title Text"/>
          <p:cNvSpPr>
            <a:spLocks noGrp="1"/>
          </p:cNvSpPr>
          <p:nvPr>
            <p:ph type="title"/>
          </p:nvPr>
        </p:nvSpPr>
        <p:spPr>
          <a:xfrm>
            <a:off x="975360" y="1596249"/>
            <a:ext cx="11054080" cy="3395699"/>
          </a:xfrm>
          <a:prstGeom prst="rect">
            <a:avLst/>
          </a:prstGeom>
        </p:spPr>
        <p:txBody>
          <a:bodyPr anchor="b"/>
          <a:lstStyle>
            <a:lvl1pPr algn="ctr">
              <a:defRPr sz="8533">
                <a:latin typeface="Calibri Light"/>
                <a:ea typeface="Calibri Light"/>
                <a:cs typeface="Calibri Light"/>
                <a:sym typeface="Calibri Light"/>
              </a:defRPr>
            </a:lvl1pPr>
          </a:lstStyle>
          <a:p>
            <a:r>
              <a:t>Title Text</a:t>
            </a:r>
          </a:p>
        </p:txBody>
      </p:sp>
      <p:sp>
        <p:nvSpPr>
          <p:cNvPr id="112" name="Body Level One…"/>
          <p:cNvSpPr>
            <a:spLocks noGrp="1"/>
          </p:cNvSpPr>
          <p:nvPr>
            <p:ph type="body" sz="quarter" idx="1"/>
          </p:nvPr>
        </p:nvSpPr>
        <p:spPr>
          <a:xfrm>
            <a:off x="1625600" y="5122898"/>
            <a:ext cx="9753600" cy="2354863"/>
          </a:xfrm>
          <a:prstGeom prst="rect">
            <a:avLst/>
          </a:prstGeom>
        </p:spPr>
        <p:txBody>
          <a:bodyPr/>
          <a:lstStyle>
            <a:lvl1pPr marL="0" indent="0" algn="ctr">
              <a:buSzTx/>
              <a:buFontTx/>
              <a:buNone/>
              <a:defRPr sz="3413"/>
            </a:lvl1pPr>
            <a:lvl2pPr marL="0" indent="650230" algn="ctr">
              <a:buSzTx/>
              <a:buFontTx/>
              <a:buNone/>
              <a:defRPr sz="3413"/>
            </a:lvl2pPr>
            <a:lvl3pPr marL="0" indent="1300460" algn="ctr">
              <a:buSzTx/>
              <a:buFontTx/>
              <a:buNone/>
              <a:defRPr sz="3413"/>
            </a:lvl3pPr>
            <a:lvl4pPr marL="0" indent="1950690" algn="ctr">
              <a:buSzTx/>
              <a:buFontTx/>
              <a:buNone/>
              <a:defRPr sz="3413"/>
            </a:lvl4pPr>
            <a:lvl5pPr marL="0" indent="2600919" algn="ctr">
              <a:buSzTx/>
              <a:buFontTx/>
              <a:buNone/>
              <a:defRPr sz="3413"/>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954307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20" name="Title Text"/>
          <p:cNvSpPr>
            <a:spLocks noGrp="1"/>
          </p:cNvSpPr>
          <p:nvPr>
            <p:ph type="title"/>
          </p:nvPr>
        </p:nvSpPr>
        <p:spPr>
          <a:prstGeom prst="rect">
            <a:avLst/>
          </a:prstGeom>
        </p:spPr>
        <p:txBody>
          <a:bodyPr/>
          <a:lstStyle>
            <a:lvl1pPr>
              <a:defRPr sz="6258">
                <a:latin typeface="Calibri Light"/>
                <a:ea typeface="Calibri Light"/>
                <a:cs typeface="Calibri Light"/>
                <a:sym typeface="Calibri Light"/>
              </a:defRPr>
            </a:lvl1pPr>
          </a:lstStyle>
          <a:p>
            <a:r>
              <a:t>Title Text</a:t>
            </a:r>
          </a:p>
        </p:txBody>
      </p:sp>
      <p:sp>
        <p:nvSpPr>
          <p:cNvPr id="1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489774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29" name="Title Text"/>
          <p:cNvSpPr>
            <a:spLocks noGrp="1"/>
          </p:cNvSpPr>
          <p:nvPr>
            <p:ph type="title"/>
          </p:nvPr>
        </p:nvSpPr>
        <p:spPr>
          <a:xfrm>
            <a:off x="887307" y="2431629"/>
            <a:ext cx="11216641" cy="4057226"/>
          </a:xfrm>
          <a:prstGeom prst="rect">
            <a:avLst/>
          </a:prstGeom>
        </p:spPr>
        <p:txBody>
          <a:bodyPr anchor="b"/>
          <a:lstStyle>
            <a:lvl1pPr>
              <a:defRPr sz="8533">
                <a:latin typeface="Calibri Light"/>
                <a:ea typeface="Calibri Light"/>
                <a:cs typeface="Calibri Light"/>
                <a:sym typeface="Calibri Light"/>
              </a:defRPr>
            </a:lvl1pPr>
          </a:lstStyle>
          <a:p>
            <a:r>
              <a:t>Title Text</a:t>
            </a:r>
          </a:p>
        </p:txBody>
      </p:sp>
      <p:sp>
        <p:nvSpPr>
          <p:cNvPr id="130" name="Body Level One…"/>
          <p:cNvSpPr>
            <a:spLocks noGrp="1"/>
          </p:cNvSpPr>
          <p:nvPr>
            <p:ph type="body" sz="quarter" idx="1"/>
          </p:nvPr>
        </p:nvSpPr>
        <p:spPr>
          <a:xfrm>
            <a:off x="887307" y="6527238"/>
            <a:ext cx="11216641" cy="2133601"/>
          </a:xfrm>
          <a:prstGeom prst="rect">
            <a:avLst/>
          </a:prstGeom>
        </p:spPr>
        <p:txBody>
          <a:bodyPr/>
          <a:lstStyle>
            <a:lvl1pPr marL="0" indent="0">
              <a:buSzTx/>
              <a:buFontTx/>
              <a:buNone/>
              <a:defRPr sz="3413"/>
            </a:lvl1pPr>
            <a:lvl2pPr marL="0" indent="650230">
              <a:buSzTx/>
              <a:buFontTx/>
              <a:buNone/>
              <a:defRPr sz="3413"/>
            </a:lvl2pPr>
            <a:lvl3pPr marL="0" indent="1300460">
              <a:buSzTx/>
              <a:buFontTx/>
              <a:buNone/>
              <a:defRPr sz="3413"/>
            </a:lvl3pPr>
            <a:lvl4pPr marL="0" indent="1950690">
              <a:buSzTx/>
              <a:buFontTx/>
              <a:buNone/>
              <a:defRPr sz="3413"/>
            </a:lvl4pPr>
            <a:lvl5pPr marL="0" indent="2600919">
              <a:buSzTx/>
              <a:buFontTx/>
              <a:buNone/>
              <a:defRPr sz="3413"/>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700608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38" name="Title Text"/>
          <p:cNvSpPr>
            <a:spLocks noGrp="1"/>
          </p:cNvSpPr>
          <p:nvPr>
            <p:ph type="title"/>
          </p:nvPr>
        </p:nvSpPr>
        <p:spPr>
          <a:prstGeom prst="rect">
            <a:avLst/>
          </a:prstGeom>
        </p:spPr>
        <p:txBody>
          <a:bodyPr/>
          <a:lstStyle>
            <a:lvl1pPr>
              <a:defRPr sz="6258">
                <a:latin typeface="Calibri Light"/>
                <a:ea typeface="Calibri Light"/>
                <a:cs typeface="Calibri Light"/>
                <a:sym typeface="Calibri Light"/>
              </a:defRPr>
            </a:lvl1pPr>
          </a:lstStyle>
          <a:p>
            <a:r>
              <a:t>Title Text</a:t>
            </a:r>
          </a:p>
        </p:txBody>
      </p:sp>
      <p:sp>
        <p:nvSpPr>
          <p:cNvPr id="139" name="Body Level One…"/>
          <p:cNvSpPr>
            <a:spLocks noGrp="1"/>
          </p:cNvSpPr>
          <p:nvPr>
            <p:ph type="body" sz="half" idx="1"/>
          </p:nvPr>
        </p:nvSpPr>
        <p:spPr>
          <a:xfrm>
            <a:off x="894080" y="2596444"/>
            <a:ext cx="5527040" cy="61885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0"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858498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47" name="Title Text"/>
          <p:cNvSpPr>
            <a:spLocks noGrp="1"/>
          </p:cNvSpPr>
          <p:nvPr>
            <p:ph type="title"/>
          </p:nvPr>
        </p:nvSpPr>
        <p:spPr>
          <a:xfrm>
            <a:off x="895775" y="519289"/>
            <a:ext cx="11216641" cy="1885247"/>
          </a:xfrm>
          <a:prstGeom prst="rect">
            <a:avLst/>
          </a:prstGeom>
        </p:spPr>
        <p:txBody>
          <a:bodyPr/>
          <a:lstStyle>
            <a:lvl1pPr>
              <a:defRPr sz="6258">
                <a:latin typeface="Calibri Light"/>
                <a:ea typeface="Calibri Light"/>
                <a:cs typeface="Calibri Light"/>
                <a:sym typeface="Calibri Light"/>
              </a:defRPr>
            </a:lvl1pPr>
          </a:lstStyle>
          <a:p>
            <a:r>
              <a:t>Title Text</a:t>
            </a:r>
          </a:p>
        </p:txBody>
      </p:sp>
      <p:sp>
        <p:nvSpPr>
          <p:cNvPr id="148" name="Body Level One…"/>
          <p:cNvSpPr>
            <a:spLocks noGrp="1"/>
          </p:cNvSpPr>
          <p:nvPr>
            <p:ph type="body" sz="quarter" idx="1"/>
          </p:nvPr>
        </p:nvSpPr>
        <p:spPr>
          <a:xfrm>
            <a:off x="895774" y="2390988"/>
            <a:ext cx="5501641" cy="1171787"/>
          </a:xfrm>
          <a:prstGeom prst="rect">
            <a:avLst/>
          </a:prstGeom>
        </p:spPr>
        <p:txBody>
          <a:bodyPr anchor="b"/>
          <a:lstStyle>
            <a:lvl1pPr marL="0" indent="0">
              <a:buSzTx/>
              <a:buFontTx/>
              <a:buNone/>
              <a:defRPr sz="3413" b="1"/>
            </a:lvl1pPr>
            <a:lvl2pPr marL="0" indent="650230">
              <a:buSzTx/>
              <a:buFontTx/>
              <a:buNone/>
              <a:defRPr sz="3413" b="1"/>
            </a:lvl2pPr>
            <a:lvl3pPr marL="0" indent="1300460">
              <a:buSzTx/>
              <a:buFontTx/>
              <a:buNone/>
              <a:defRPr sz="3413" b="1"/>
            </a:lvl3pPr>
            <a:lvl4pPr marL="0" indent="1950690">
              <a:buSzTx/>
              <a:buFontTx/>
              <a:buNone/>
              <a:defRPr sz="3413" b="1"/>
            </a:lvl4pPr>
            <a:lvl5pPr marL="0" indent="2600919">
              <a:buSzTx/>
              <a:buFontTx/>
              <a:buNone/>
              <a:defRPr sz="3413" b="1"/>
            </a:lvl5pPr>
          </a:lstStyle>
          <a:p>
            <a:r>
              <a:t>Body Level One</a:t>
            </a:r>
          </a:p>
          <a:p>
            <a:pPr lvl="1"/>
            <a:r>
              <a:t>Body Level Two</a:t>
            </a:r>
          </a:p>
          <a:p>
            <a:pPr lvl="2"/>
            <a:r>
              <a:t>Body Level Three</a:t>
            </a:r>
          </a:p>
          <a:p>
            <a:pPr lvl="3"/>
            <a:r>
              <a:t>Body Level Four</a:t>
            </a:r>
          </a:p>
          <a:p>
            <a:pPr lvl="4"/>
            <a:r>
              <a:t>Body Level Five</a:t>
            </a:r>
          </a:p>
        </p:txBody>
      </p:sp>
      <p:sp>
        <p:nvSpPr>
          <p:cNvPr id="149" name="Rectangle"/>
          <p:cNvSpPr>
            <a:spLocks noGrp="1"/>
          </p:cNvSpPr>
          <p:nvPr>
            <p:ph type="body" sz="quarter" idx="13"/>
          </p:nvPr>
        </p:nvSpPr>
        <p:spPr>
          <a:xfrm>
            <a:off x="6583680" y="2390988"/>
            <a:ext cx="5528735" cy="1171787"/>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1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29331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822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157" name="Title Text"/>
          <p:cNvSpPr>
            <a:spLocks noGrp="1"/>
          </p:cNvSpPr>
          <p:nvPr>
            <p:ph type="title"/>
          </p:nvPr>
        </p:nvSpPr>
        <p:spPr>
          <a:prstGeom prst="rect">
            <a:avLst/>
          </a:prstGeom>
        </p:spPr>
        <p:txBody>
          <a:bodyPr/>
          <a:lstStyle>
            <a:lvl1pPr>
              <a:defRPr sz="6258">
                <a:latin typeface="Calibri Light"/>
                <a:ea typeface="Calibri Light"/>
                <a:cs typeface="Calibri Light"/>
                <a:sym typeface="Calibri Light"/>
              </a:defRPr>
            </a:lvl1pPr>
          </a:lstStyle>
          <a:p>
            <a:r>
              <a:t>Title Text</a:t>
            </a:r>
          </a:p>
        </p:txBody>
      </p:sp>
      <p:sp>
        <p:nvSpPr>
          <p:cNvPr id="1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022174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504562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172" name="Title Text"/>
          <p:cNvSpPr>
            <a:spLocks noGrp="1"/>
          </p:cNvSpPr>
          <p:nvPr>
            <p:ph type="title"/>
          </p:nvPr>
        </p:nvSpPr>
        <p:spPr>
          <a:xfrm>
            <a:off x="895774" y="650240"/>
            <a:ext cx="4194386" cy="2275840"/>
          </a:xfrm>
          <a:prstGeom prst="rect">
            <a:avLst/>
          </a:prstGeom>
        </p:spPr>
        <p:txBody>
          <a:bodyPr anchor="b"/>
          <a:lstStyle>
            <a:lvl1pPr>
              <a:defRPr>
                <a:latin typeface="Calibri Light"/>
                <a:ea typeface="Calibri Light"/>
                <a:cs typeface="Calibri Light"/>
                <a:sym typeface="Calibri Light"/>
              </a:defRPr>
            </a:lvl1pPr>
          </a:lstStyle>
          <a:p>
            <a:r>
              <a:t>Title Text</a:t>
            </a:r>
          </a:p>
        </p:txBody>
      </p:sp>
      <p:sp>
        <p:nvSpPr>
          <p:cNvPr id="173" name="Body Level One…"/>
          <p:cNvSpPr>
            <a:spLocks noGrp="1"/>
          </p:cNvSpPr>
          <p:nvPr>
            <p:ph type="body" sz="half" idx="1"/>
          </p:nvPr>
        </p:nvSpPr>
        <p:spPr>
          <a:xfrm>
            <a:off x="5528735" y="1404338"/>
            <a:ext cx="6583681" cy="6931379"/>
          </a:xfrm>
          <a:prstGeom prst="rect">
            <a:avLst/>
          </a:prstGeom>
        </p:spPr>
        <p:txBody>
          <a:bodyPr/>
          <a:lstStyle>
            <a:lvl1pPr>
              <a:defRPr sz="4551"/>
            </a:lvl1pPr>
            <a:lvl2pPr marL="1021790" indent="-371560">
              <a:defRPr sz="4551"/>
            </a:lvl2pPr>
            <a:lvl3pPr marL="1733946" indent="-433487">
              <a:defRPr sz="4551"/>
            </a:lvl3pPr>
            <a:lvl4pPr marL="2470873" indent="-520184">
              <a:defRPr sz="4551"/>
            </a:lvl4pPr>
            <a:lvl5pPr marL="3121103" indent="-520184">
              <a:defRPr sz="4551"/>
            </a:lvl5pPr>
          </a:lstStyle>
          <a:p>
            <a:r>
              <a:t>Body Level One</a:t>
            </a:r>
          </a:p>
          <a:p>
            <a:pPr lvl="1"/>
            <a:r>
              <a:t>Body Level Two</a:t>
            </a:r>
          </a:p>
          <a:p>
            <a:pPr lvl="2"/>
            <a:r>
              <a:t>Body Level Three</a:t>
            </a:r>
          </a:p>
          <a:p>
            <a:pPr lvl="3"/>
            <a:r>
              <a:t>Body Level Four</a:t>
            </a:r>
          </a:p>
          <a:p>
            <a:pPr lvl="4"/>
            <a:r>
              <a:t>Body Level Five</a:t>
            </a:r>
          </a:p>
        </p:txBody>
      </p:sp>
      <p:sp>
        <p:nvSpPr>
          <p:cNvPr id="174" name="Rectangle"/>
          <p:cNvSpPr>
            <a:spLocks noGrp="1"/>
          </p:cNvSpPr>
          <p:nvPr>
            <p:ph type="body" sz="quarter" idx="13"/>
          </p:nvPr>
        </p:nvSpPr>
        <p:spPr>
          <a:xfrm>
            <a:off x="895773" y="2926080"/>
            <a:ext cx="4194389" cy="5420925"/>
          </a:xfrm>
          <a:prstGeom prst="rect">
            <a:avLst/>
          </a:prstGeom>
        </p:spPr>
        <p:txBody>
          <a:bodyPr/>
          <a:lstStyle>
            <a:lvl1pPr marL="0" indent="0">
              <a:buSzTx/>
              <a:buFontTx/>
              <a:buNone/>
              <a:defRPr sz="1600"/>
            </a:lvl1pPr>
          </a:lstStyle>
          <a:p>
            <a:pPr marL="0" indent="0">
              <a:buSzTx/>
              <a:buFontTx/>
              <a:buNone/>
              <a:defRPr sz="1600"/>
            </a:pPr>
            <a:endParaRPr/>
          </a:p>
        </p:txBody>
      </p:sp>
      <p:sp>
        <p:nvSpPr>
          <p:cNvPr id="1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944451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182" name="Title Text"/>
          <p:cNvSpPr>
            <a:spLocks noGrp="1"/>
          </p:cNvSpPr>
          <p:nvPr>
            <p:ph type="title"/>
          </p:nvPr>
        </p:nvSpPr>
        <p:spPr>
          <a:xfrm>
            <a:off x="895774" y="650240"/>
            <a:ext cx="4194386" cy="2275840"/>
          </a:xfrm>
          <a:prstGeom prst="rect">
            <a:avLst/>
          </a:prstGeom>
        </p:spPr>
        <p:txBody>
          <a:bodyPr anchor="b"/>
          <a:lstStyle>
            <a:lvl1pPr>
              <a:defRPr>
                <a:latin typeface="Calibri Light"/>
                <a:ea typeface="Calibri Light"/>
                <a:cs typeface="Calibri Light"/>
                <a:sym typeface="Calibri Light"/>
              </a:defRPr>
            </a:lvl1pPr>
          </a:lstStyle>
          <a:p>
            <a:r>
              <a:t>Title Text</a:t>
            </a:r>
          </a:p>
        </p:txBody>
      </p:sp>
      <p:sp>
        <p:nvSpPr>
          <p:cNvPr id="183" name="Image"/>
          <p:cNvSpPr>
            <a:spLocks noGrp="1"/>
          </p:cNvSpPr>
          <p:nvPr>
            <p:ph type="pic" sz="half" idx="13"/>
          </p:nvPr>
        </p:nvSpPr>
        <p:spPr>
          <a:xfrm>
            <a:off x="5528735" y="1404338"/>
            <a:ext cx="6583681" cy="6931379"/>
          </a:xfrm>
          <a:prstGeom prst="rect">
            <a:avLst/>
          </a:prstGeom>
        </p:spPr>
        <p:txBody>
          <a:bodyPr lIns="91439" rIns="91439">
            <a:noAutofit/>
          </a:bodyPr>
          <a:lstStyle/>
          <a:p>
            <a:endParaRPr/>
          </a:p>
        </p:txBody>
      </p:sp>
      <p:sp>
        <p:nvSpPr>
          <p:cNvPr id="184" name="Body Level One…"/>
          <p:cNvSpPr>
            <a:spLocks noGrp="1"/>
          </p:cNvSpPr>
          <p:nvPr>
            <p:ph type="body" sz="quarter" idx="1"/>
          </p:nvPr>
        </p:nvSpPr>
        <p:spPr>
          <a:xfrm>
            <a:off x="895774" y="2926080"/>
            <a:ext cx="4194386" cy="5420925"/>
          </a:xfrm>
          <a:prstGeom prst="rect">
            <a:avLst/>
          </a:prstGeom>
        </p:spPr>
        <p:txBody>
          <a:bodyPr/>
          <a:lstStyle>
            <a:lvl1pPr marL="0" indent="0">
              <a:buSzTx/>
              <a:buFontTx/>
              <a:buNone/>
              <a:defRPr sz="2276"/>
            </a:lvl1pPr>
            <a:lvl2pPr marL="0" indent="650230">
              <a:buSzTx/>
              <a:buFontTx/>
              <a:buNone/>
              <a:defRPr sz="2276"/>
            </a:lvl2pPr>
            <a:lvl3pPr marL="0" indent="1300460">
              <a:buSzTx/>
              <a:buFontTx/>
              <a:buNone/>
              <a:defRPr sz="2276"/>
            </a:lvl3pPr>
            <a:lvl4pPr marL="0" indent="1950690">
              <a:buSzTx/>
              <a:buFontTx/>
              <a:buNone/>
              <a:defRPr sz="2276"/>
            </a:lvl4pPr>
            <a:lvl5pPr marL="0" indent="2600919">
              <a:buSzTx/>
              <a:buFontTx/>
              <a:buNone/>
              <a:defRPr sz="2276"/>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274372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Title and Vertical Text">
    <p:spTree>
      <p:nvGrpSpPr>
        <p:cNvPr id="1" name=""/>
        <p:cNvGrpSpPr/>
        <p:nvPr/>
      </p:nvGrpSpPr>
      <p:grpSpPr>
        <a:xfrm>
          <a:off x="0" y="0"/>
          <a:ext cx="0" cy="0"/>
          <a:chOff x="0" y="0"/>
          <a:chExt cx="0" cy="0"/>
        </a:xfrm>
      </p:grpSpPr>
      <p:sp>
        <p:nvSpPr>
          <p:cNvPr id="192" name="Title Text"/>
          <p:cNvSpPr>
            <a:spLocks noGrp="1"/>
          </p:cNvSpPr>
          <p:nvPr>
            <p:ph type="title"/>
          </p:nvPr>
        </p:nvSpPr>
        <p:spPr>
          <a:prstGeom prst="rect">
            <a:avLst/>
          </a:prstGeom>
        </p:spPr>
        <p:txBody>
          <a:bodyPr/>
          <a:lstStyle>
            <a:lvl1pPr>
              <a:defRPr sz="6258">
                <a:latin typeface="Calibri Light"/>
                <a:ea typeface="Calibri Light"/>
                <a:cs typeface="Calibri Light"/>
                <a:sym typeface="Calibri Light"/>
              </a:defRPr>
            </a:lvl1pPr>
          </a:lstStyle>
          <a:p>
            <a:r>
              <a:t>Title Text</a:t>
            </a:r>
          </a:p>
        </p:txBody>
      </p:sp>
      <p:sp>
        <p:nvSpPr>
          <p:cNvPr id="1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4"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982482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Vertical Title and Text">
    <p:spTree>
      <p:nvGrpSpPr>
        <p:cNvPr id="1" name=""/>
        <p:cNvGrpSpPr/>
        <p:nvPr/>
      </p:nvGrpSpPr>
      <p:grpSpPr>
        <a:xfrm>
          <a:off x="0" y="0"/>
          <a:ext cx="0" cy="0"/>
          <a:chOff x="0" y="0"/>
          <a:chExt cx="0" cy="0"/>
        </a:xfrm>
      </p:grpSpPr>
      <p:sp>
        <p:nvSpPr>
          <p:cNvPr id="201" name="Title Text"/>
          <p:cNvSpPr>
            <a:spLocks noGrp="1"/>
          </p:cNvSpPr>
          <p:nvPr>
            <p:ph type="title"/>
          </p:nvPr>
        </p:nvSpPr>
        <p:spPr>
          <a:xfrm>
            <a:off x="9306561" y="519289"/>
            <a:ext cx="2804160" cy="8265725"/>
          </a:xfrm>
          <a:prstGeom prst="rect">
            <a:avLst/>
          </a:prstGeom>
        </p:spPr>
        <p:txBody>
          <a:bodyPr/>
          <a:lstStyle>
            <a:lvl1pPr>
              <a:defRPr sz="6258">
                <a:latin typeface="Calibri Light"/>
                <a:ea typeface="Calibri Light"/>
                <a:cs typeface="Calibri Light"/>
                <a:sym typeface="Calibri Light"/>
              </a:defRPr>
            </a:lvl1pPr>
          </a:lstStyle>
          <a:p>
            <a:r>
              <a:t>Title Text</a:t>
            </a:r>
          </a:p>
        </p:txBody>
      </p:sp>
      <p:sp>
        <p:nvSpPr>
          <p:cNvPr id="202" name="Body Level One…"/>
          <p:cNvSpPr>
            <a:spLocks noGrp="1"/>
          </p:cNvSpPr>
          <p:nvPr>
            <p:ph type="body" idx="1"/>
          </p:nvPr>
        </p:nvSpPr>
        <p:spPr>
          <a:xfrm>
            <a:off x="894081" y="519289"/>
            <a:ext cx="8249920" cy="82657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86774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210" name="Title Text"/>
          <p:cNvSpPr>
            <a:spLocks noGrp="1"/>
          </p:cNvSpPr>
          <p:nvPr>
            <p:ph type="title"/>
          </p:nvPr>
        </p:nvSpPr>
        <p:spPr>
          <a:xfrm>
            <a:off x="1625600" y="1596249"/>
            <a:ext cx="9753600" cy="3395699"/>
          </a:xfrm>
          <a:prstGeom prst="rect">
            <a:avLst/>
          </a:prstGeom>
        </p:spPr>
        <p:txBody>
          <a:bodyPr anchor="b"/>
          <a:lstStyle>
            <a:lvl1pPr algn="ctr" defTabSz="975345">
              <a:defRPr sz="6400"/>
            </a:lvl1pPr>
          </a:lstStyle>
          <a:p>
            <a:r>
              <a:t>Title Text</a:t>
            </a:r>
          </a:p>
        </p:txBody>
      </p:sp>
      <p:sp>
        <p:nvSpPr>
          <p:cNvPr id="211" name="Body Level One…"/>
          <p:cNvSpPr>
            <a:spLocks noGrp="1"/>
          </p:cNvSpPr>
          <p:nvPr>
            <p:ph type="body" sz="quarter" idx="1"/>
          </p:nvPr>
        </p:nvSpPr>
        <p:spPr>
          <a:xfrm>
            <a:off x="1625600" y="5122898"/>
            <a:ext cx="9753600" cy="2354863"/>
          </a:xfrm>
          <a:prstGeom prst="rect">
            <a:avLst/>
          </a:prstGeom>
        </p:spPr>
        <p:txBody>
          <a:bodyPr/>
          <a:lstStyle>
            <a:lvl1pPr marL="0" indent="0" algn="ctr" defTabSz="975345">
              <a:spcBef>
                <a:spcPts val="996"/>
              </a:spcBef>
              <a:buSzTx/>
              <a:buFontTx/>
              <a:buNone/>
              <a:defRPr sz="2560"/>
            </a:lvl1pPr>
            <a:lvl2pPr marL="0" indent="487672" algn="ctr" defTabSz="975345">
              <a:spcBef>
                <a:spcPts val="996"/>
              </a:spcBef>
              <a:buSzTx/>
              <a:buFontTx/>
              <a:buNone/>
              <a:defRPr sz="2560"/>
            </a:lvl2pPr>
            <a:lvl3pPr marL="0" indent="975345" algn="ctr" defTabSz="975345">
              <a:spcBef>
                <a:spcPts val="996"/>
              </a:spcBef>
              <a:buSzTx/>
              <a:buFontTx/>
              <a:buNone/>
              <a:defRPr sz="2560"/>
            </a:lvl3pPr>
            <a:lvl4pPr marL="0" indent="1463017" algn="ctr" defTabSz="975345">
              <a:spcBef>
                <a:spcPts val="996"/>
              </a:spcBef>
              <a:buSzTx/>
              <a:buFontTx/>
              <a:buNone/>
              <a:defRPr sz="2560"/>
            </a:lvl4pPr>
            <a:lvl5pPr marL="0" indent="1950690" algn="ctr" defTabSz="975345">
              <a:spcBef>
                <a:spcPts val="996"/>
              </a:spcBef>
              <a:buSzTx/>
              <a:buFontTx/>
              <a:buNone/>
              <a:defRPr sz="2560"/>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715936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19" name="Title Text"/>
          <p:cNvSpPr>
            <a:spLocks noGrp="1"/>
          </p:cNvSpPr>
          <p:nvPr>
            <p:ph type="title"/>
          </p:nvPr>
        </p:nvSpPr>
        <p:spPr>
          <a:prstGeom prst="rect">
            <a:avLst/>
          </a:prstGeom>
        </p:spPr>
        <p:txBody>
          <a:bodyPr/>
          <a:lstStyle>
            <a:lvl1pPr defTabSz="975345">
              <a:defRPr sz="4693"/>
            </a:lvl1pPr>
          </a:lstStyle>
          <a:p>
            <a:r>
              <a:t>Title Text</a:t>
            </a:r>
          </a:p>
        </p:txBody>
      </p:sp>
      <p:sp>
        <p:nvSpPr>
          <p:cNvPr id="220" name="Body Level One…"/>
          <p:cNvSpPr>
            <a:spLocks noGrp="1"/>
          </p:cNvSpPr>
          <p:nvPr>
            <p:ph type="body" idx="1"/>
          </p:nvPr>
        </p:nvSpPr>
        <p:spPr>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64689470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228" name="Title Text"/>
          <p:cNvSpPr>
            <a:spLocks noGrp="1"/>
          </p:cNvSpPr>
          <p:nvPr>
            <p:ph type="title"/>
          </p:nvPr>
        </p:nvSpPr>
        <p:spPr>
          <a:xfrm>
            <a:off x="887307" y="2431629"/>
            <a:ext cx="11216641" cy="4057226"/>
          </a:xfrm>
          <a:prstGeom prst="rect">
            <a:avLst/>
          </a:prstGeom>
        </p:spPr>
        <p:txBody>
          <a:bodyPr anchor="b"/>
          <a:lstStyle>
            <a:lvl1pPr defTabSz="975345">
              <a:defRPr sz="6400"/>
            </a:lvl1pPr>
          </a:lstStyle>
          <a:p>
            <a:r>
              <a:t>Title Text</a:t>
            </a:r>
          </a:p>
        </p:txBody>
      </p:sp>
      <p:sp>
        <p:nvSpPr>
          <p:cNvPr id="229" name="Body Level One…"/>
          <p:cNvSpPr>
            <a:spLocks noGrp="1"/>
          </p:cNvSpPr>
          <p:nvPr>
            <p:ph type="body" sz="quarter" idx="1"/>
          </p:nvPr>
        </p:nvSpPr>
        <p:spPr>
          <a:xfrm>
            <a:off x="887307" y="6527238"/>
            <a:ext cx="11216641" cy="2133601"/>
          </a:xfrm>
          <a:prstGeom prst="rect">
            <a:avLst/>
          </a:prstGeom>
        </p:spPr>
        <p:txBody>
          <a:bodyPr/>
          <a:lstStyle>
            <a:lvl1pPr marL="0" indent="0" defTabSz="975345">
              <a:spcBef>
                <a:spcPts val="996"/>
              </a:spcBef>
              <a:buSzTx/>
              <a:buFontTx/>
              <a:buNone/>
              <a:defRPr sz="2560">
                <a:solidFill>
                  <a:srgbClr val="88939C"/>
                </a:solidFill>
              </a:defRPr>
            </a:lvl1pPr>
            <a:lvl2pPr marL="0" indent="487672" defTabSz="975345">
              <a:spcBef>
                <a:spcPts val="996"/>
              </a:spcBef>
              <a:buSzTx/>
              <a:buFontTx/>
              <a:buNone/>
              <a:defRPr sz="2560">
                <a:solidFill>
                  <a:srgbClr val="88939C"/>
                </a:solidFill>
              </a:defRPr>
            </a:lvl2pPr>
            <a:lvl3pPr marL="0" indent="975345" defTabSz="975345">
              <a:spcBef>
                <a:spcPts val="996"/>
              </a:spcBef>
              <a:buSzTx/>
              <a:buFontTx/>
              <a:buNone/>
              <a:defRPr sz="2560">
                <a:solidFill>
                  <a:srgbClr val="88939C"/>
                </a:solidFill>
              </a:defRPr>
            </a:lvl3pPr>
            <a:lvl4pPr marL="0" indent="1463017" defTabSz="975345">
              <a:spcBef>
                <a:spcPts val="996"/>
              </a:spcBef>
              <a:buSzTx/>
              <a:buFontTx/>
              <a:buNone/>
              <a:defRPr sz="2560">
                <a:solidFill>
                  <a:srgbClr val="88939C"/>
                </a:solidFill>
              </a:defRPr>
            </a:lvl4pPr>
            <a:lvl5pPr marL="0" indent="1950690" defTabSz="975345">
              <a:spcBef>
                <a:spcPts val="996"/>
              </a:spcBef>
              <a:buSzTx/>
              <a:buFontTx/>
              <a:buNone/>
              <a:defRPr sz="2560">
                <a:solidFill>
                  <a:srgbClr val="88939C"/>
                </a:solidFill>
              </a:defRPr>
            </a:lvl5pPr>
          </a:lstStyle>
          <a:p>
            <a:r>
              <a:t>Body Level One</a:t>
            </a:r>
          </a:p>
          <a:p>
            <a:pPr lvl="1"/>
            <a:r>
              <a:t>Body Level Two</a:t>
            </a:r>
          </a:p>
          <a:p>
            <a:pPr lvl="2"/>
            <a:r>
              <a:t>Body Level Three</a:t>
            </a:r>
          </a:p>
          <a:p>
            <a:pPr lvl="3"/>
            <a:r>
              <a:t>Body Level Four</a:t>
            </a:r>
          </a:p>
          <a:p>
            <a:pPr lvl="4"/>
            <a:r>
              <a:t>Body Level Five</a:t>
            </a:r>
          </a:p>
        </p:txBody>
      </p:sp>
      <p:sp>
        <p:nvSpPr>
          <p:cNvPr id="230"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174457803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237" name="Title Text"/>
          <p:cNvSpPr>
            <a:spLocks noGrp="1"/>
          </p:cNvSpPr>
          <p:nvPr>
            <p:ph type="title"/>
          </p:nvPr>
        </p:nvSpPr>
        <p:spPr>
          <a:prstGeom prst="rect">
            <a:avLst/>
          </a:prstGeom>
        </p:spPr>
        <p:txBody>
          <a:bodyPr/>
          <a:lstStyle>
            <a:lvl1pPr defTabSz="975345">
              <a:defRPr sz="4693"/>
            </a:lvl1pPr>
          </a:lstStyle>
          <a:p>
            <a:r>
              <a:t>Title Text</a:t>
            </a:r>
          </a:p>
        </p:txBody>
      </p:sp>
      <p:sp>
        <p:nvSpPr>
          <p:cNvPr id="238" name="Body Level One…"/>
          <p:cNvSpPr>
            <a:spLocks noGrp="1"/>
          </p:cNvSpPr>
          <p:nvPr>
            <p:ph type="body" sz="half" idx="1"/>
          </p:nvPr>
        </p:nvSpPr>
        <p:spPr>
          <a:xfrm>
            <a:off x="894080" y="2596444"/>
            <a:ext cx="5527040" cy="6188570"/>
          </a:xfrm>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237430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6955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246" name="Title Text"/>
          <p:cNvSpPr>
            <a:spLocks noGrp="1"/>
          </p:cNvSpPr>
          <p:nvPr>
            <p:ph type="title"/>
          </p:nvPr>
        </p:nvSpPr>
        <p:spPr>
          <a:xfrm>
            <a:off x="895775" y="519289"/>
            <a:ext cx="11216641" cy="1885247"/>
          </a:xfrm>
          <a:prstGeom prst="rect">
            <a:avLst/>
          </a:prstGeom>
        </p:spPr>
        <p:txBody>
          <a:bodyPr/>
          <a:lstStyle>
            <a:lvl1pPr defTabSz="975345">
              <a:defRPr sz="4693"/>
            </a:lvl1pPr>
          </a:lstStyle>
          <a:p>
            <a:r>
              <a:t>Title Text</a:t>
            </a:r>
          </a:p>
        </p:txBody>
      </p:sp>
      <p:sp>
        <p:nvSpPr>
          <p:cNvPr id="247" name="Body Level One…"/>
          <p:cNvSpPr>
            <a:spLocks noGrp="1"/>
          </p:cNvSpPr>
          <p:nvPr>
            <p:ph type="body" sz="quarter" idx="1"/>
          </p:nvPr>
        </p:nvSpPr>
        <p:spPr>
          <a:xfrm>
            <a:off x="895774" y="2390988"/>
            <a:ext cx="5501641" cy="1171787"/>
          </a:xfrm>
          <a:prstGeom prst="rect">
            <a:avLst/>
          </a:prstGeom>
        </p:spPr>
        <p:txBody>
          <a:bodyPr anchor="b"/>
          <a:lstStyle>
            <a:lvl1pPr marL="0" indent="0" defTabSz="975345">
              <a:spcBef>
                <a:spcPts val="996"/>
              </a:spcBef>
              <a:buSzTx/>
              <a:buFontTx/>
              <a:buNone/>
              <a:defRPr sz="2560" b="1"/>
            </a:lvl1pPr>
            <a:lvl2pPr marL="0" indent="487672" defTabSz="975345">
              <a:spcBef>
                <a:spcPts val="996"/>
              </a:spcBef>
              <a:buSzTx/>
              <a:buFontTx/>
              <a:buNone/>
              <a:defRPr sz="2560" b="1"/>
            </a:lvl2pPr>
            <a:lvl3pPr marL="0" indent="975345" defTabSz="975345">
              <a:spcBef>
                <a:spcPts val="996"/>
              </a:spcBef>
              <a:buSzTx/>
              <a:buFontTx/>
              <a:buNone/>
              <a:defRPr sz="2560" b="1"/>
            </a:lvl3pPr>
            <a:lvl4pPr marL="0" indent="1463017" defTabSz="975345">
              <a:spcBef>
                <a:spcPts val="996"/>
              </a:spcBef>
              <a:buSzTx/>
              <a:buFontTx/>
              <a:buNone/>
              <a:defRPr sz="2560" b="1"/>
            </a:lvl4pPr>
            <a:lvl5pPr marL="0" indent="1950690" defTabSz="975345">
              <a:spcBef>
                <a:spcPts val="996"/>
              </a:spcBef>
              <a:buSzTx/>
              <a:buFontTx/>
              <a:buNone/>
              <a:defRPr sz="2560" b="1"/>
            </a:lvl5pPr>
          </a:lstStyle>
          <a:p>
            <a:r>
              <a:t>Body Level One</a:t>
            </a:r>
          </a:p>
          <a:p>
            <a:pPr lvl="1"/>
            <a:r>
              <a:t>Body Level Two</a:t>
            </a:r>
          </a:p>
          <a:p>
            <a:pPr lvl="2"/>
            <a:r>
              <a:t>Body Level Three</a:t>
            </a:r>
          </a:p>
          <a:p>
            <a:pPr lvl="3"/>
            <a:r>
              <a:t>Body Level Four</a:t>
            </a:r>
          </a:p>
          <a:p>
            <a:pPr lvl="4"/>
            <a:r>
              <a:t>Body Level Five</a:t>
            </a:r>
          </a:p>
        </p:txBody>
      </p:sp>
      <p:sp>
        <p:nvSpPr>
          <p:cNvPr id="248" name="Rectangle"/>
          <p:cNvSpPr>
            <a:spLocks noGrp="1"/>
          </p:cNvSpPr>
          <p:nvPr>
            <p:ph type="body" sz="quarter" idx="13"/>
          </p:nvPr>
        </p:nvSpPr>
        <p:spPr>
          <a:xfrm>
            <a:off x="6583680" y="2390988"/>
            <a:ext cx="5528735" cy="1171787"/>
          </a:xfrm>
          <a:prstGeom prst="rect">
            <a:avLst/>
          </a:prstGeom>
        </p:spPr>
        <p:txBody>
          <a:bodyPr anchor="b"/>
          <a:lstStyle>
            <a:lvl1pPr marL="0" indent="0" defTabSz="975345">
              <a:spcBef>
                <a:spcPts val="996"/>
              </a:spcBef>
              <a:buSzTx/>
              <a:buFontTx/>
              <a:buNone/>
              <a:defRPr sz="1800" b="1"/>
            </a:lvl1pPr>
          </a:lstStyle>
          <a:p>
            <a:pPr marL="0" indent="0" defTabSz="685800">
              <a:spcBef>
                <a:spcPts val="700"/>
              </a:spcBef>
              <a:buSzTx/>
              <a:buFontTx/>
              <a:buNone/>
              <a:defRPr sz="1800" b="1"/>
            </a:pPr>
            <a:endParaRPr/>
          </a:p>
        </p:txBody>
      </p:sp>
      <p:sp>
        <p:nvSpPr>
          <p:cNvPr id="249"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301397424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256" name="Title Text"/>
          <p:cNvSpPr>
            <a:spLocks noGrp="1"/>
          </p:cNvSpPr>
          <p:nvPr>
            <p:ph type="title"/>
          </p:nvPr>
        </p:nvSpPr>
        <p:spPr>
          <a:prstGeom prst="rect">
            <a:avLst/>
          </a:prstGeom>
        </p:spPr>
        <p:txBody>
          <a:bodyPr/>
          <a:lstStyle>
            <a:lvl1pPr defTabSz="975345">
              <a:defRPr sz="4693"/>
            </a:lvl1pPr>
          </a:lstStyle>
          <a:p>
            <a:r>
              <a:t>Title Text</a:t>
            </a:r>
          </a:p>
        </p:txBody>
      </p:sp>
      <p:sp>
        <p:nvSpPr>
          <p:cNvPr id="257"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25673161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264"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171863585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271" name="Title Text"/>
          <p:cNvSpPr>
            <a:spLocks noGrp="1"/>
          </p:cNvSpPr>
          <p:nvPr>
            <p:ph type="title"/>
          </p:nvPr>
        </p:nvSpPr>
        <p:spPr>
          <a:xfrm>
            <a:off x="895774" y="650240"/>
            <a:ext cx="4194386" cy="2275840"/>
          </a:xfrm>
          <a:prstGeom prst="rect">
            <a:avLst/>
          </a:prstGeom>
        </p:spPr>
        <p:txBody>
          <a:bodyPr anchor="b"/>
          <a:lstStyle>
            <a:lvl1pPr defTabSz="975345">
              <a:defRPr sz="3413"/>
            </a:lvl1pPr>
          </a:lstStyle>
          <a:p>
            <a:r>
              <a:t>Title Text</a:t>
            </a:r>
          </a:p>
        </p:txBody>
      </p:sp>
      <p:sp>
        <p:nvSpPr>
          <p:cNvPr id="272" name="Body Level One…"/>
          <p:cNvSpPr>
            <a:spLocks noGrp="1"/>
          </p:cNvSpPr>
          <p:nvPr>
            <p:ph type="body" sz="half" idx="1"/>
          </p:nvPr>
        </p:nvSpPr>
        <p:spPr>
          <a:xfrm>
            <a:off x="5528735" y="1404338"/>
            <a:ext cx="6583681" cy="6931379"/>
          </a:xfrm>
          <a:prstGeom prst="rect">
            <a:avLst/>
          </a:prstGeom>
        </p:spPr>
        <p:txBody>
          <a:bodyPr/>
          <a:lstStyle>
            <a:lvl1pPr marL="243836" indent="-243836" defTabSz="975345">
              <a:spcBef>
                <a:spcPts val="996"/>
              </a:spcBef>
              <a:defRPr sz="3413"/>
            </a:lvl1pPr>
            <a:lvl2pPr marL="766341" indent="-278669" defTabSz="975345">
              <a:spcBef>
                <a:spcPts val="996"/>
              </a:spcBef>
              <a:defRPr sz="3413"/>
            </a:lvl2pPr>
            <a:lvl3pPr marL="1300460" indent="-325115" defTabSz="975345">
              <a:spcBef>
                <a:spcPts val="996"/>
              </a:spcBef>
              <a:defRPr sz="3413"/>
            </a:lvl3pPr>
            <a:lvl4pPr marL="1853154" indent="-390136" defTabSz="975345">
              <a:spcBef>
                <a:spcPts val="996"/>
              </a:spcBef>
              <a:defRPr sz="3413"/>
            </a:lvl4pPr>
            <a:lvl5pPr marL="2340827" indent="-390138" defTabSz="975345">
              <a:spcBef>
                <a:spcPts val="996"/>
              </a:spcBef>
              <a:defRPr sz="3413"/>
            </a:lvl5pPr>
          </a:lstStyle>
          <a:p>
            <a:r>
              <a:t>Body Level One</a:t>
            </a:r>
          </a:p>
          <a:p>
            <a:pPr lvl="1"/>
            <a:r>
              <a:t>Body Level Two</a:t>
            </a:r>
          </a:p>
          <a:p>
            <a:pPr lvl="2"/>
            <a:r>
              <a:t>Body Level Three</a:t>
            </a:r>
          </a:p>
          <a:p>
            <a:pPr lvl="3"/>
            <a:r>
              <a:t>Body Level Four</a:t>
            </a:r>
          </a:p>
          <a:p>
            <a:pPr lvl="4"/>
            <a:r>
              <a:t>Body Level Five</a:t>
            </a:r>
          </a:p>
        </p:txBody>
      </p:sp>
      <p:sp>
        <p:nvSpPr>
          <p:cNvPr id="273" name="Rectangle"/>
          <p:cNvSpPr>
            <a:spLocks noGrp="1"/>
          </p:cNvSpPr>
          <p:nvPr>
            <p:ph type="body" sz="quarter" idx="13"/>
          </p:nvPr>
        </p:nvSpPr>
        <p:spPr>
          <a:xfrm>
            <a:off x="895773" y="2926080"/>
            <a:ext cx="4194389" cy="5420925"/>
          </a:xfrm>
          <a:prstGeom prst="rect">
            <a:avLst/>
          </a:prstGeom>
        </p:spPr>
        <p:txBody>
          <a:bodyPr/>
          <a:lstStyle>
            <a:lvl1pPr marL="0" indent="0" defTabSz="975345">
              <a:spcBef>
                <a:spcPts val="996"/>
              </a:spcBef>
              <a:buSzTx/>
              <a:buFontTx/>
              <a:buNone/>
              <a:defRPr sz="1200"/>
            </a:lvl1pPr>
          </a:lstStyle>
          <a:p>
            <a:pPr marL="0" indent="0" defTabSz="685800">
              <a:spcBef>
                <a:spcPts val="700"/>
              </a:spcBef>
              <a:buSzTx/>
              <a:buFontTx/>
              <a:buNone/>
              <a:defRPr sz="1200"/>
            </a:pPr>
            <a:endParaRPr/>
          </a:p>
        </p:txBody>
      </p:sp>
      <p:sp>
        <p:nvSpPr>
          <p:cNvPr id="274"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323339321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281" name="Title Text"/>
          <p:cNvSpPr>
            <a:spLocks noGrp="1"/>
          </p:cNvSpPr>
          <p:nvPr>
            <p:ph type="title"/>
          </p:nvPr>
        </p:nvSpPr>
        <p:spPr>
          <a:xfrm>
            <a:off x="895774" y="650240"/>
            <a:ext cx="4194386" cy="2275840"/>
          </a:xfrm>
          <a:prstGeom prst="rect">
            <a:avLst/>
          </a:prstGeom>
        </p:spPr>
        <p:txBody>
          <a:bodyPr anchor="b"/>
          <a:lstStyle>
            <a:lvl1pPr defTabSz="975345">
              <a:defRPr sz="3413"/>
            </a:lvl1pPr>
          </a:lstStyle>
          <a:p>
            <a:r>
              <a:t>Title Text</a:t>
            </a:r>
          </a:p>
        </p:txBody>
      </p:sp>
      <p:sp>
        <p:nvSpPr>
          <p:cNvPr id="282" name="Image"/>
          <p:cNvSpPr>
            <a:spLocks noGrp="1"/>
          </p:cNvSpPr>
          <p:nvPr>
            <p:ph type="pic" sz="half" idx="13"/>
          </p:nvPr>
        </p:nvSpPr>
        <p:spPr>
          <a:xfrm>
            <a:off x="5528735" y="1404338"/>
            <a:ext cx="6583681" cy="6931379"/>
          </a:xfrm>
          <a:prstGeom prst="rect">
            <a:avLst/>
          </a:prstGeom>
        </p:spPr>
        <p:txBody>
          <a:bodyPr lIns="91439" rIns="91439">
            <a:noAutofit/>
          </a:bodyPr>
          <a:lstStyle/>
          <a:p>
            <a:endParaRPr/>
          </a:p>
        </p:txBody>
      </p:sp>
      <p:sp>
        <p:nvSpPr>
          <p:cNvPr id="283" name="Body Level One…"/>
          <p:cNvSpPr>
            <a:spLocks noGrp="1"/>
          </p:cNvSpPr>
          <p:nvPr>
            <p:ph type="body" sz="quarter" idx="1"/>
          </p:nvPr>
        </p:nvSpPr>
        <p:spPr>
          <a:xfrm>
            <a:off x="895774" y="2926080"/>
            <a:ext cx="4194386" cy="5420925"/>
          </a:xfrm>
          <a:prstGeom prst="rect">
            <a:avLst/>
          </a:prstGeom>
        </p:spPr>
        <p:txBody>
          <a:bodyPr/>
          <a:lstStyle>
            <a:lvl1pPr marL="0" indent="0" defTabSz="975345">
              <a:spcBef>
                <a:spcPts val="996"/>
              </a:spcBef>
              <a:buSzTx/>
              <a:buFontTx/>
              <a:buNone/>
              <a:defRPr sz="1707"/>
            </a:lvl1pPr>
            <a:lvl2pPr marL="0" indent="487672" defTabSz="975345">
              <a:spcBef>
                <a:spcPts val="996"/>
              </a:spcBef>
              <a:buSzTx/>
              <a:buFontTx/>
              <a:buNone/>
              <a:defRPr sz="1707"/>
            </a:lvl2pPr>
            <a:lvl3pPr marL="0" indent="975345" defTabSz="975345">
              <a:spcBef>
                <a:spcPts val="996"/>
              </a:spcBef>
              <a:buSzTx/>
              <a:buFontTx/>
              <a:buNone/>
              <a:defRPr sz="1707"/>
            </a:lvl3pPr>
            <a:lvl4pPr marL="0" indent="1463017" defTabSz="975345">
              <a:spcBef>
                <a:spcPts val="996"/>
              </a:spcBef>
              <a:buSzTx/>
              <a:buFontTx/>
              <a:buNone/>
              <a:defRPr sz="1707"/>
            </a:lvl4pPr>
            <a:lvl5pPr marL="0" indent="1950690" defTabSz="975345">
              <a:spcBef>
                <a:spcPts val="996"/>
              </a:spcBef>
              <a:buSzTx/>
              <a:buFontTx/>
              <a:buNone/>
              <a:defRPr sz="1707"/>
            </a:lvl5pPr>
          </a:lstStyle>
          <a:p>
            <a:r>
              <a:t>Body Level One</a:t>
            </a:r>
          </a:p>
          <a:p>
            <a:pPr lvl="1"/>
            <a:r>
              <a:t>Body Level Two</a:t>
            </a:r>
          </a:p>
          <a:p>
            <a:pPr lvl="2"/>
            <a:r>
              <a:t>Body Level Three</a:t>
            </a:r>
          </a:p>
          <a:p>
            <a:pPr lvl="3"/>
            <a:r>
              <a:t>Body Level Four</a:t>
            </a:r>
          </a:p>
          <a:p>
            <a:pPr lvl="4"/>
            <a:r>
              <a:t>Body Level Five</a:t>
            </a:r>
          </a:p>
        </p:txBody>
      </p:sp>
      <p:sp>
        <p:nvSpPr>
          <p:cNvPr id="284"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427490769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_Title and Vertical Text">
    <p:spTree>
      <p:nvGrpSpPr>
        <p:cNvPr id="1" name=""/>
        <p:cNvGrpSpPr/>
        <p:nvPr/>
      </p:nvGrpSpPr>
      <p:grpSpPr>
        <a:xfrm>
          <a:off x="0" y="0"/>
          <a:ext cx="0" cy="0"/>
          <a:chOff x="0" y="0"/>
          <a:chExt cx="0" cy="0"/>
        </a:xfrm>
      </p:grpSpPr>
      <p:sp>
        <p:nvSpPr>
          <p:cNvPr id="291" name="Title Text"/>
          <p:cNvSpPr>
            <a:spLocks noGrp="1"/>
          </p:cNvSpPr>
          <p:nvPr>
            <p:ph type="title"/>
          </p:nvPr>
        </p:nvSpPr>
        <p:spPr>
          <a:prstGeom prst="rect">
            <a:avLst/>
          </a:prstGeom>
        </p:spPr>
        <p:txBody>
          <a:bodyPr/>
          <a:lstStyle>
            <a:lvl1pPr defTabSz="975345">
              <a:defRPr sz="4693"/>
            </a:lvl1pPr>
          </a:lstStyle>
          <a:p>
            <a:r>
              <a:t>Title Text</a:t>
            </a:r>
          </a:p>
        </p:txBody>
      </p:sp>
      <p:sp>
        <p:nvSpPr>
          <p:cNvPr id="292" name="Body Level One…"/>
          <p:cNvSpPr>
            <a:spLocks noGrp="1"/>
          </p:cNvSpPr>
          <p:nvPr>
            <p:ph type="body" idx="1"/>
          </p:nvPr>
        </p:nvSpPr>
        <p:spPr>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293"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62070403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2_Vertical Title and Text">
    <p:spTree>
      <p:nvGrpSpPr>
        <p:cNvPr id="1" name=""/>
        <p:cNvGrpSpPr/>
        <p:nvPr/>
      </p:nvGrpSpPr>
      <p:grpSpPr>
        <a:xfrm>
          <a:off x="0" y="0"/>
          <a:ext cx="0" cy="0"/>
          <a:chOff x="0" y="0"/>
          <a:chExt cx="0" cy="0"/>
        </a:xfrm>
      </p:grpSpPr>
      <p:sp>
        <p:nvSpPr>
          <p:cNvPr id="300" name="Title Text"/>
          <p:cNvSpPr>
            <a:spLocks noGrp="1"/>
          </p:cNvSpPr>
          <p:nvPr>
            <p:ph type="title"/>
          </p:nvPr>
        </p:nvSpPr>
        <p:spPr>
          <a:xfrm>
            <a:off x="9306561" y="519289"/>
            <a:ext cx="2804160" cy="8265725"/>
          </a:xfrm>
          <a:prstGeom prst="rect">
            <a:avLst/>
          </a:prstGeom>
        </p:spPr>
        <p:txBody>
          <a:bodyPr/>
          <a:lstStyle>
            <a:lvl1pPr defTabSz="975345">
              <a:defRPr sz="4693"/>
            </a:lvl1pPr>
          </a:lstStyle>
          <a:p>
            <a:r>
              <a:t>Title Text</a:t>
            </a:r>
          </a:p>
        </p:txBody>
      </p:sp>
      <p:sp>
        <p:nvSpPr>
          <p:cNvPr id="301" name="Body Level One…"/>
          <p:cNvSpPr>
            <a:spLocks noGrp="1"/>
          </p:cNvSpPr>
          <p:nvPr>
            <p:ph type="body" idx="1"/>
          </p:nvPr>
        </p:nvSpPr>
        <p:spPr>
          <a:xfrm>
            <a:off x="894081" y="519289"/>
            <a:ext cx="8249920" cy="8265725"/>
          </a:xfrm>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302"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79671457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309" name="Title Text"/>
          <p:cNvSpPr>
            <a:spLocks noGrp="1"/>
          </p:cNvSpPr>
          <p:nvPr>
            <p:ph type="title"/>
          </p:nvPr>
        </p:nvSpPr>
        <p:spPr>
          <a:xfrm>
            <a:off x="1625600" y="1596249"/>
            <a:ext cx="9753600" cy="3395699"/>
          </a:xfrm>
          <a:prstGeom prst="rect">
            <a:avLst/>
          </a:prstGeom>
        </p:spPr>
        <p:txBody>
          <a:bodyPr anchor="b"/>
          <a:lstStyle>
            <a:lvl1pPr algn="ctr" defTabSz="975345">
              <a:defRPr sz="6400"/>
            </a:lvl1pPr>
          </a:lstStyle>
          <a:p>
            <a:r>
              <a:t>Title Text</a:t>
            </a:r>
          </a:p>
        </p:txBody>
      </p:sp>
      <p:sp>
        <p:nvSpPr>
          <p:cNvPr id="310" name="Body Level One…"/>
          <p:cNvSpPr>
            <a:spLocks noGrp="1"/>
          </p:cNvSpPr>
          <p:nvPr>
            <p:ph type="body" sz="quarter" idx="1"/>
          </p:nvPr>
        </p:nvSpPr>
        <p:spPr>
          <a:xfrm>
            <a:off x="1625600" y="5122898"/>
            <a:ext cx="9753600" cy="2354863"/>
          </a:xfrm>
          <a:prstGeom prst="rect">
            <a:avLst/>
          </a:prstGeom>
        </p:spPr>
        <p:txBody>
          <a:bodyPr/>
          <a:lstStyle>
            <a:lvl1pPr marL="0" indent="0" algn="ctr" defTabSz="975345">
              <a:spcBef>
                <a:spcPts val="996"/>
              </a:spcBef>
              <a:buSzTx/>
              <a:buFontTx/>
              <a:buNone/>
              <a:defRPr sz="2560"/>
            </a:lvl1pPr>
            <a:lvl2pPr marL="0" indent="487672" algn="ctr" defTabSz="975345">
              <a:spcBef>
                <a:spcPts val="996"/>
              </a:spcBef>
              <a:buSzTx/>
              <a:buFontTx/>
              <a:buNone/>
              <a:defRPr sz="2560"/>
            </a:lvl2pPr>
            <a:lvl3pPr marL="0" indent="975345" algn="ctr" defTabSz="975345">
              <a:spcBef>
                <a:spcPts val="996"/>
              </a:spcBef>
              <a:buSzTx/>
              <a:buFontTx/>
              <a:buNone/>
              <a:defRPr sz="2560"/>
            </a:lvl3pPr>
            <a:lvl4pPr marL="0" indent="1463017" algn="ctr" defTabSz="975345">
              <a:spcBef>
                <a:spcPts val="996"/>
              </a:spcBef>
              <a:buSzTx/>
              <a:buFontTx/>
              <a:buNone/>
              <a:defRPr sz="2560"/>
            </a:lvl4pPr>
            <a:lvl5pPr marL="0" indent="1950690" algn="ctr" defTabSz="975345">
              <a:spcBef>
                <a:spcPts val="996"/>
              </a:spcBef>
              <a:buSzTx/>
              <a:buFontTx/>
              <a:buNone/>
              <a:defRPr sz="2560"/>
            </a:lvl5pPr>
          </a:lstStyle>
          <a:p>
            <a:r>
              <a:t>Body Level One</a:t>
            </a:r>
          </a:p>
          <a:p>
            <a:pPr lvl="1"/>
            <a:r>
              <a:t>Body Level Two</a:t>
            </a:r>
          </a:p>
          <a:p>
            <a:pPr lvl="2"/>
            <a:r>
              <a:t>Body Level Three</a:t>
            </a:r>
          </a:p>
          <a:p>
            <a:pPr lvl="3"/>
            <a:r>
              <a:t>Body Level Four</a:t>
            </a:r>
          </a:p>
          <a:p>
            <a:pPr lvl="4"/>
            <a:r>
              <a:t>Body Level Five</a:t>
            </a:r>
          </a:p>
        </p:txBody>
      </p:sp>
      <p:sp>
        <p:nvSpPr>
          <p:cNvPr id="311"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157009061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318" name="Title Text"/>
          <p:cNvSpPr>
            <a:spLocks noGrp="1"/>
          </p:cNvSpPr>
          <p:nvPr>
            <p:ph type="title"/>
          </p:nvPr>
        </p:nvSpPr>
        <p:spPr>
          <a:prstGeom prst="rect">
            <a:avLst/>
          </a:prstGeom>
        </p:spPr>
        <p:txBody>
          <a:bodyPr/>
          <a:lstStyle>
            <a:lvl1pPr defTabSz="975345">
              <a:defRPr sz="4693"/>
            </a:lvl1pPr>
          </a:lstStyle>
          <a:p>
            <a:r>
              <a:t>Title Text</a:t>
            </a:r>
          </a:p>
        </p:txBody>
      </p:sp>
      <p:sp>
        <p:nvSpPr>
          <p:cNvPr id="319" name="Body Level One…"/>
          <p:cNvSpPr>
            <a:spLocks noGrp="1"/>
          </p:cNvSpPr>
          <p:nvPr>
            <p:ph type="body" idx="1"/>
          </p:nvPr>
        </p:nvSpPr>
        <p:spPr>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320"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311118856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3_Section Header">
    <p:spTree>
      <p:nvGrpSpPr>
        <p:cNvPr id="1" name=""/>
        <p:cNvGrpSpPr/>
        <p:nvPr/>
      </p:nvGrpSpPr>
      <p:grpSpPr>
        <a:xfrm>
          <a:off x="0" y="0"/>
          <a:ext cx="0" cy="0"/>
          <a:chOff x="0" y="0"/>
          <a:chExt cx="0" cy="0"/>
        </a:xfrm>
      </p:grpSpPr>
      <p:sp>
        <p:nvSpPr>
          <p:cNvPr id="327" name="Title Text"/>
          <p:cNvSpPr>
            <a:spLocks noGrp="1"/>
          </p:cNvSpPr>
          <p:nvPr>
            <p:ph type="title"/>
          </p:nvPr>
        </p:nvSpPr>
        <p:spPr>
          <a:xfrm>
            <a:off x="887307" y="2431629"/>
            <a:ext cx="11216641" cy="4057226"/>
          </a:xfrm>
          <a:prstGeom prst="rect">
            <a:avLst/>
          </a:prstGeom>
        </p:spPr>
        <p:txBody>
          <a:bodyPr anchor="b"/>
          <a:lstStyle>
            <a:lvl1pPr defTabSz="975345">
              <a:defRPr sz="6400"/>
            </a:lvl1pPr>
          </a:lstStyle>
          <a:p>
            <a:r>
              <a:t>Title Text</a:t>
            </a:r>
          </a:p>
        </p:txBody>
      </p:sp>
      <p:sp>
        <p:nvSpPr>
          <p:cNvPr id="328" name="Body Level One…"/>
          <p:cNvSpPr>
            <a:spLocks noGrp="1"/>
          </p:cNvSpPr>
          <p:nvPr>
            <p:ph type="body" sz="quarter" idx="1"/>
          </p:nvPr>
        </p:nvSpPr>
        <p:spPr>
          <a:xfrm>
            <a:off x="887307" y="6527238"/>
            <a:ext cx="11216641" cy="2133601"/>
          </a:xfrm>
          <a:prstGeom prst="rect">
            <a:avLst/>
          </a:prstGeom>
        </p:spPr>
        <p:txBody>
          <a:bodyPr/>
          <a:lstStyle>
            <a:lvl1pPr marL="0" indent="0" defTabSz="975345">
              <a:spcBef>
                <a:spcPts val="996"/>
              </a:spcBef>
              <a:buSzTx/>
              <a:buFontTx/>
              <a:buNone/>
              <a:defRPr sz="2560">
                <a:solidFill>
                  <a:srgbClr val="88939C"/>
                </a:solidFill>
              </a:defRPr>
            </a:lvl1pPr>
            <a:lvl2pPr marL="0" indent="487672" defTabSz="975345">
              <a:spcBef>
                <a:spcPts val="996"/>
              </a:spcBef>
              <a:buSzTx/>
              <a:buFontTx/>
              <a:buNone/>
              <a:defRPr sz="2560">
                <a:solidFill>
                  <a:srgbClr val="88939C"/>
                </a:solidFill>
              </a:defRPr>
            </a:lvl2pPr>
            <a:lvl3pPr marL="0" indent="975345" defTabSz="975345">
              <a:spcBef>
                <a:spcPts val="996"/>
              </a:spcBef>
              <a:buSzTx/>
              <a:buFontTx/>
              <a:buNone/>
              <a:defRPr sz="2560">
                <a:solidFill>
                  <a:srgbClr val="88939C"/>
                </a:solidFill>
              </a:defRPr>
            </a:lvl3pPr>
            <a:lvl4pPr marL="0" indent="1463017" defTabSz="975345">
              <a:spcBef>
                <a:spcPts val="996"/>
              </a:spcBef>
              <a:buSzTx/>
              <a:buFontTx/>
              <a:buNone/>
              <a:defRPr sz="2560">
                <a:solidFill>
                  <a:srgbClr val="88939C"/>
                </a:solidFill>
              </a:defRPr>
            </a:lvl4pPr>
            <a:lvl5pPr marL="0" indent="1950690" defTabSz="975345">
              <a:spcBef>
                <a:spcPts val="996"/>
              </a:spcBef>
              <a:buSzTx/>
              <a:buFontTx/>
              <a:buNone/>
              <a:defRPr sz="2560">
                <a:solidFill>
                  <a:srgbClr val="88939C"/>
                </a:solidFill>
              </a:defRPr>
            </a:lvl5pPr>
          </a:lstStyle>
          <a:p>
            <a:r>
              <a:t>Body Level One</a:t>
            </a:r>
          </a:p>
          <a:p>
            <a:pPr lvl="1"/>
            <a:r>
              <a:t>Body Level Two</a:t>
            </a:r>
          </a:p>
          <a:p>
            <a:pPr lvl="2"/>
            <a:r>
              <a:t>Body Level Three</a:t>
            </a:r>
          </a:p>
          <a:p>
            <a:pPr lvl="3"/>
            <a:r>
              <a:t>Body Level Four</a:t>
            </a:r>
          </a:p>
          <a:p>
            <a:pPr lvl="4"/>
            <a:r>
              <a:t>Body Level Five</a:t>
            </a:r>
          </a:p>
        </p:txBody>
      </p:sp>
      <p:sp>
        <p:nvSpPr>
          <p:cNvPr id="329"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9445521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935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sp>
        <p:nvSpPr>
          <p:cNvPr id="336" name="Title Text"/>
          <p:cNvSpPr>
            <a:spLocks noGrp="1"/>
          </p:cNvSpPr>
          <p:nvPr>
            <p:ph type="title"/>
          </p:nvPr>
        </p:nvSpPr>
        <p:spPr>
          <a:prstGeom prst="rect">
            <a:avLst/>
          </a:prstGeom>
        </p:spPr>
        <p:txBody>
          <a:bodyPr/>
          <a:lstStyle>
            <a:lvl1pPr defTabSz="975345">
              <a:defRPr sz="4693"/>
            </a:lvl1pPr>
          </a:lstStyle>
          <a:p>
            <a:r>
              <a:t>Title Text</a:t>
            </a:r>
          </a:p>
        </p:txBody>
      </p:sp>
      <p:sp>
        <p:nvSpPr>
          <p:cNvPr id="337" name="Body Level One…"/>
          <p:cNvSpPr>
            <a:spLocks noGrp="1"/>
          </p:cNvSpPr>
          <p:nvPr>
            <p:ph type="body" sz="half" idx="1"/>
          </p:nvPr>
        </p:nvSpPr>
        <p:spPr>
          <a:xfrm>
            <a:off x="894080" y="2596444"/>
            <a:ext cx="5527040" cy="6188570"/>
          </a:xfrm>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300076236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sp>
        <p:nvSpPr>
          <p:cNvPr id="345" name="Title Text"/>
          <p:cNvSpPr>
            <a:spLocks noGrp="1"/>
          </p:cNvSpPr>
          <p:nvPr>
            <p:ph type="title"/>
          </p:nvPr>
        </p:nvSpPr>
        <p:spPr>
          <a:xfrm>
            <a:off x="895775" y="519289"/>
            <a:ext cx="11216641" cy="1885247"/>
          </a:xfrm>
          <a:prstGeom prst="rect">
            <a:avLst/>
          </a:prstGeom>
        </p:spPr>
        <p:txBody>
          <a:bodyPr/>
          <a:lstStyle>
            <a:lvl1pPr defTabSz="975345">
              <a:defRPr sz="4693"/>
            </a:lvl1pPr>
          </a:lstStyle>
          <a:p>
            <a:r>
              <a:t>Title Text</a:t>
            </a:r>
          </a:p>
        </p:txBody>
      </p:sp>
      <p:sp>
        <p:nvSpPr>
          <p:cNvPr id="346" name="Body Level One…"/>
          <p:cNvSpPr>
            <a:spLocks noGrp="1"/>
          </p:cNvSpPr>
          <p:nvPr>
            <p:ph type="body" sz="quarter" idx="1"/>
          </p:nvPr>
        </p:nvSpPr>
        <p:spPr>
          <a:xfrm>
            <a:off x="895774" y="2390988"/>
            <a:ext cx="5501641" cy="1171787"/>
          </a:xfrm>
          <a:prstGeom prst="rect">
            <a:avLst/>
          </a:prstGeom>
        </p:spPr>
        <p:txBody>
          <a:bodyPr anchor="b"/>
          <a:lstStyle>
            <a:lvl1pPr marL="0" indent="0" defTabSz="975345">
              <a:spcBef>
                <a:spcPts val="996"/>
              </a:spcBef>
              <a:buSzTx/>
              <a:buFontTx/>
              <a:buNone/>
              <a:defRPr sz="2560" b="1"/>
            </a:lvl1pPr>
            <a:lvl2pPr marL="0" indent="487672" defTabSz="975345">
              <a:spcBef>
                <a:spcPts val="996"/>
              </a:spcBef>
              <a:buSzTx/>
              <a:buFontTx/>
              <a:buNone/>
              <a:defRPr sz="2560" b="1"/>
            </a:lvl2pPr>
            <a:lvl3pPr marL="0" indent="975345" defTabSz="975345">
              <a:spcBef>
                <a:spcPts val="996"/>
              </a:spcBef>
              <a:buSzTx/>
              <a:buFontTx/>
              <a:buNone/>
              <a:defRPr sz="2560" b="1"/>
            </a:lvl3pPr>
            <a:lvl4pPr marL="0" indent="1463017" defTabSz="975345">
              <a:spcBef>
                <a:spcPts val="996"/>
              </a:spcBef>
              <a:buSzTx/>
              <a:buFontTx/>
              <a:buNone/>
              <a:defRPr sz="2560" b="1"/>
            </a:lvl4pPr>
            <a:lvl5pPr marL="0" indent="1950690" defTabSz="975345">
              <a:spcBef>
                <a:spcPts val="996"/>
              </a:spcBef>
              <a:buSzTx/>
              <a:buFontTx/>
              <a:buNone/>
              <a:defRPr sz="2560" b="1"/>
            </a:lvl5pPr>
          </a:lstStyle>
          <a:p>
            <a:r>
              <a:t>Body Level One</a:t>
            </a:r>
          </a:p>
          <a:p>
            <a:pPr lvl="1"/>
            <a:r>
              <a:t>Body Level Two</a:t>
            </a:r>
          </a:p>
          <a:p>
            <a:pPr lvl="2"/>
            <a:r>
              <a:t>Body Level Three</a:t>
            </a:r>
          </a:p>
          <a:p>
            <a:pPr lvl="3"/>
            <a:r>
              <a:t>Body Level Four</a:t>
            </a:r>
          </a:p>
          <a:p>
            <a:pPr lvl="4"/>
            <a:r>
              <a:t>Body Level Five</a:t>
            </a:r>
          </a:p>
        </p:txBody>
      </p:sp>
      <p:sp>
        <p:nvSpPr>
          <p:cNvPr id="347" name="Rectangle"/>
          <p:cNvSpPr>
            <a:spLocks noGrp="1"/>
          </p:cNvSpPr>
          <p:nvPr>
            <p:ph type="body" sz="quarter" idx="13"/>
          </p:nvPr>
        </p:nvSpPr>
        <p:spPr>
          <a:xfrm>
            <a:off x="6583680" y="2390988"/>
            <a:ext cx="5528735" cy="1171787"/>
          </a:xfrm>
          <a:prstGeom prst="rect">
            <a:avLst/>
          </a:prstGeom>
        </p:spPr>
        <p:txBody>
          <a:bodyPr anchor="b"/>
          <a:lstStyle>
            <a:lvl1pPr marL="0" indent="0" defTabSz="975345">
              <a:spcBef>
                <a:spcPts val="996"/>
              </a:spcBef>
              <a:buSzTx/>
              <a:buFontTx/>
              <a:buNone/>
              <a:defRPr sz="1800" b="1"/>
            </a:lvl1pPr>
          </a:lstStyle>
          <a:p>
            <a:pPr marL="0" indent="0" defTabSz="685800">
              <a:spcBef>
                <a:spcPts val="700"/>
              </a:spcBef>
              <a:buSzTx/>
              <a:buFontTx/>
              <a:buNone/>
              <a:defRPr sz="1800" b="1"/>
            </a:pPr>
            <a:endParaRPr/>
          </a:p>
        </p:txBody>
      </p:sp>
      <p:sp>
        <p:nvSpPr>
          <p:cNvPr id="348"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322654547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sp>
        <p:nvSpPr>
          <p:cNvPr id="355" name="Title Text"/>
          <p:cNvSpPr>
            <a:spLocks noGrp="1"/>
          </p:cNvSpPr>
          <p:nvPr>
            <p:ph type="title"/>
          </p:nvPr>
        </p:nvSpPr>
        <p:spPr>
          <a:prstGeom prst="rect">
            <a:avLst/>
          </a:prstGeom>
        </p:spPr>
        <p:txBody>
          <a:bodyPr/>
          <a:lstStyle>
            <a:lvl1pPr defTabSz="975345">
              <a:defRPr sz="4693"/>
            </a:lvl1pPr>
          </a:lstStyle>
          <a:p>
            <a:r>
              <a:t>Title Text</a:t>
            </a:r>
          </a:p>
        </p:txBody>
      </p:sp>
      <p:sp>
        <p:nvSpPr>
          <p:cNvPr id="356"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42880634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363"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124330915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3_Content with Caption">
    <p:spTree>
      <p:nvGrpSpPr>
        <p:cNvPr id="1" name=""/>
        <p:cNvGrpSpPr/>
        <p:nvPr/>
      </p:nvGrpSpPr>
      <p:grpSpPr>
        <a:xfrm>
          <a:off x="0" y="0"/>
          <a:ext cx="0" cy="0"/>
          <a:chOff x="0" y="0"/>
          <a:chExt cx="0" cy="0"/>
        </a:xfrm>
      </p:grpSpPr>
      <p:sp>
        <p:nvSpPr>
          <p:cNvPr id="370" name="Title Text"/>
          <p:cNvSpPr>
            <a:spLocks noGrp="1"/>
          </p:cNvSpPr>
          <p:nvPr>
            <p:ph type="title"/>
          </p:nvPr>
        </p:nvSpPr>
        <p:spPr>
          <a:xfrm>
            <a:off x="895774" y="650240"/>
            <a:ext cx="4194386" cy="2275840"/>
          </a:xfrm>
          <a:prstGeom prst="rect">
            <a:avLst/>
          </a:prstGeom>
        </p:spPr>
        <p:txBody>
          <a:bodyPr anchor="b"/>
          <a:lstStyle>
            <a:lvl1pPr defTabSz="975345">
              <a:defRPr sz="3413"/>
            </a:lvl1pPr>
          </a:lstStyle>
          <a:p>
            <a:r>
              <a:t>Title Text</a:t>
            </a:r>
          </a:p>
        </p:txBody>
      </p:sp>
      <p:sp>
        <p:nvSpPr>
          <p:cNvPr id="371" name="Body Level One…"/>
          <p:cNvSpPr>
            <a:spLocks noGrp="1"/>
          </p:cNvSpPr>
          <p:nvPr>
            <p:ph type="body" sz="half" idx="1"/>
          </p:nvPr>
        </p:nvSpPr>
        <p:spPr>
          <a:xfrm>
            <a:off x="5528735" y="1404338"/>
            <a:ext cx="6583681" cy="6931379"/>
          </a:xfrm>
          <a:prstGeom prst="rect">
            <a:avLst/>
          </a:prstGeom>
        </p:spPr>
        <p:txBody>
          <a:bodyPr/>
          <a:lstStyle>
            <a:lvl1pPr marL="243836" indent="-243836" defTabSz="975345">
              <a:spcBef>
                <a:spcPts val="996"/>
              </a:spcBef>
              <a:defRPr sz="3413"/>
            </a:lvl1pPr>
            <a:lvl2pPr marL="766341" indent="-278669" defTabSz="975345">
              <a:spcBef>
                <a:spcPts val="996"/>
              </a:spcBef>
              <a:defRPr sz="3413"/>
            </a:lvl2pPr>
            <a:lvl3pPr marL="1300460" indent="-325115" defTabSz="975345">
              <a:spcBef>
                <a:spcPts val="996"/>
              </a:spcBef>
              <a:defRPr sz="3413"/>
            </a:lvl3pPr>
            <a:lvl4pPr marL="1853154" indent="-390136" defTabSz="975345">
              <a:spcBef>
                <a:spcPts val="996"/>
              </a:spcBef>
              <a:defRPr sz="3413"/>
            </a:lvl4pPr>
            <a:lvl5pPr marL="2340827" indent="-390138" defTabSz="975345">
              <a:spcBef>
                <a:spcPts val="996"/>
              </a:spcBef>
              <a:defRPr sz="3413"/>
            </a:lvl5pPr>
          </a:lstStyle>
          <a:p>
            <a:r>
              <a:t>Body Level One</a:t>
            </a:r>
          </a:p>
          <a:p>
            <a:pPr lvl="1"/>
            <a:r>
              <a:t>Body Level Two</a:t>
            </a:r>
          </a:p>
          <a:p>
            <a:pPr lvl="2"/>
            <a:r>
              <a:t>Body Level Three</a:t>
            </a:r>
          </a:p>
          <a:p>
            <a:pPr lvl="3"/>
            <a:r>
              <a:t>Body Level Four</a:t>
            </a:r>
          </a:p>
          <a:p>
            <a:pPr lvl="4"/>
            <a:r>
              <a:t>Body Level Five</a:t>
            </a:r>
          </a:p>
        </p:txBody>
      </p:sp>
      <p:sp>
        <p:nvSpPr>
          <p:cNvPr id="372" name="Rectangle"/>
          <p:cNvSpPr>
            <a:spLocks noGrp="1"/>
          </p:cNvSpPr>
          <p:nvPr>
            <p:ph type="body" sz="quarter" idx="13"/>
          </p:nvPr>
        </p:nvSpPr>
        <p:spPr>
          <a:xfrm>
            <a:off x="895773" y="2926080"/>
            <a:ext cx="4194389" cy="5420925"/>
          </a:xfrm>
          <a:prstGeom prst="rect">
            <a:avLst/>
          </a:prstGeom>
        </p:spPr>
        <p:txBody>
          <a:bodyPr/>
          <a:lstStyle>
            <a:lvl1pPr marL="0" indent="0" defTabSz="975345">
              <a:spcBef>
                <a:spcPts val="996"/>
              </a:spcBef>
              <a:buSzTx/>
              <a:buFontTx/>
              <a:buNone/>
              <a:defRPr sz="1200"/>
            </a:lvl1pPr>
          </a:lstStyle>
          <a:p>
            <a:pPr marL="0" indent="0" defTabSz="685800">
              <a:spcBef>
                <a:spcPts val="700"/>
              </a:spcBef>
              <a:buSzTx/>
              <a:buFontTx/>
              <a:buNone/>
              <a:defRPr sz="1200"/>
            </a:pPr>
            <a:endParaRPr/>
          </a:p>
        </p:txBody>
      </p:sp>
      <p:sp>
        <p:nvSpPr>
          <p:cNvPr id="373"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45303410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3_Picture with Caption">
    <p:spTree>
      <p:nvGrpSpPr>
        <p:cNvPr id="1" name=""/>
        <p:cNvGrpSpPr/>
        <p:nvPr/>
      </p:nvGrpSpPr>
      <p:grpSpPr>
        <a:xfrm>
          <a:off x="0" y="0"/>
          <a:ext cx="0" cy="0"/>
          <a:chOff x="0" y="0"/>
          <a:chExt cx="0" cy="0"/>
        </a:xfrm>
      </p:grpSpPr>
      <p:sp>
        <p:nvSpPr>
          <p:cNvPr id="380" name="Title Text"/>
          <p:cNvSpPr>
            <a:spLocks noGrp="1"/>
          </p:cNvSpPr>
          <p:nvPr>
            <p:ph type="title"/>
          </p:nvPr>
        </p:nvSpPr>
        <p:spPr>
          <a:xfrm>
            <a:off x="895774" y="650240"/>
            <a:ext cx="4194386" cy="2275840"/>
          </a:xfrm>
          <a:prstGeom prst="rect">
            <a:avLst/>
          </a:prstGeom>
        </p:spPr>
        <p:txBody>
          <a:bodyPr anchor="b"/>
          <a:lstStyle>
            <a:lvl1pPr defTabSz="975345">
              <a:defRPr sz="3413"/>
            </a:lvl1pPr>
          </a:lstStyle>
          <a:p>
            <a:r>
              <a:t>Title Text</a:t>
            </a:r>
          </a:p>
        </p:txBody>
      </p:sp>
      <p:sp>
        <p:nvSpPr>
          <p:cNvPr id="381" name="Image"/>
          <p:cNvSpPr>
            <a:spLocks noGrp="1"/>
          </p:cNvSpPr>
          <p:nvPr>
            <p:ph type="pic" sz="half" idx="13"/>
          </p:nvPr>
        </p:nvSpPr>
        <p:spPr>
          <a:xfrm>
            <a:off x="5528735" y="1404338"/>
            <a:ext cx="6583681" cy="6931379"/>
          </a:xfrm>
          <a:prstGeom prst="rect">
            <a:avLst/>
          </a:prstGeom>
        </p:spPr>
        <p:txBody>
          <a:bodyPr lIns="91439" rIns="91439">
            <a:noAutofit/>
          </a:bodyPr>
          <a:lstStyle/>
          <a:p>
            <a:endParaRPr/>
          </a:p>
        </p:txBody>
      </p:sp>
      <p:sp>
        <p:nvSpPr>
          <p:cNvPr id="382" name="Body Level One…"/>
          <p:cNvSpPr>
            <a:spLocks noGrp="1"/>
          </p:cNvSpPr>
          <p:nvPr>
            <p:ph type="body" sz="quarter" idx="1"/>
          </p:nvPr>
        </p:nvSpPr>
        <p:spPr>
          <a:xfrm>
            <a:off x="895774" y="2926080"/>
            <a:ext cx="4194386" cy="5420925"/>
          </a:xfrm>
          <a:prstGeom prst="rect">
            <a:avLst/>
          </a:prstGeom>
        </p:spPr>
        <p:txBody>
          <a:bodyPr/>
          <a:lstStyle>
            <a:lvl1pPr marL="0" indent="0" defTabSz="975345">
              <a:spcBef>
                <a:spcPts val="996"/>
              </a:spcBef>
              <a:buSzTx/>
              <a:buFontTx/>
              <a:buNone/>
              <a:defRPr sz="1707"/>
            </a:lvl1pPr>
            <a:lvl2pPr marL="0" indent="487672" defTabSz="975345">
              <a:spcBef>
                <a:spcPts val="996"/>
              </a:spcBef>
              <a:buSzTx/>
              <a:buFontTx/>
              <a:buNone/>
              <a:defRPr sz="1707"/>
            </a:lvl2pPr>
            <a:lvl3pPr marL="0" indent="975345" defTabSz="975345">
              <a:spcBef>
                <a:spcPts val="996"/>
              </a:spcBef>
              <a:buSzTx/>
              <a:buFontTx/>
              <a:buNone/>
              <a:defRPr sz="1707"/>
            </a:lvl3pPr>
            <a:lvl4pPr marL="0" indent="1463017" defTabSz="975345">
              <a:spcBef>
                <a:spcPts val="996"/>
              </a:spcBef>
              <a:buSzTx/>
              <a:buFontTx/>
              <a:buNone/>
              <a:defRPr sz="1707"/>
            </a:lvl4pPr>
            <a:lvl5pPr marL="0" indent="1950690" defTabSz="975345">
              <a:spcBef>
                <a:spcPts val="996"/>
              </a:spcBef>
              <a:buSzTx/>
              <a:buFontTx/>
              <a:buNone/>
              <a:defRPr sz="1707"/>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3288382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3_Title and Vertical Text">
    <p:spTree>
      <p:nvGrpSpPr>
        <p:cNvPr id="1" name=""/>
        <p:cNvGrpSpPr/>
        <p:nvPr/>
      </p:nvGrpSpPr>
      <p:grpSpPr>
        <a:xfrm>
          <a:off x="0" y="0"/>
          <a:ext cx="0" cy="0"/>
          <a:chOff x="0" y="0"/>
          <a:chExt cx="0" cy="0"/>
        </a:xfrm>
      </p:grpSpPr>
      <p:sp>
        <p:nvSpPr>
          <p:cNvPr id="390" name="Title Text"/>
          <p:cNvSpPr>
            <a:spLocks noGrp="1"/>
          </p:cNvSpPr>
          <p:nvPr>
            <p:ph type="title"/>
          </p:nvPr>
        </p:nvSpPr>
        <p:spPr>
          <a:prstGeom prst="rect">
            <a:avLst/>
          </a:prstGeom>
        </p:spPr>
        <p:txBody>
          <a:bodyPr/>
          <a:lstStyle>
            <a:lvl1pPr defTabSz="975345">
              <a:defRPr sz="4693"/>
            </a:lvl1pPr>
          </a:lstStyle>
          <a:p>
            <a:r>
              <a:t>Title Text</a:t>
            </a:r>
          </a:p>
        </p:txBody>
      </p:sp>
      <p:sp>
        <p:nvSpPr>
          <p:cNvPr id="391" name="Body Level One…"/>
          <p:cNvSpPr>
            <a:spLocks noGrp="1"/>
          </p:cNvSpPr>
          <p:nvPr>
            <p:ph type="body" idx="1"/>
          </p:nvPr>
        </p:nvSpPr>
        <p:spPr>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392"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140213139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3_Vertical Title and Text">
    <p:spTree>
      <p:nvGrpSpPr>
        <p:cNvPr id="1" name=""/>
        <p:cNvGrpSpPr/>
        <p:nvPr/>
      </p:nvGrpSpPr>
      <p:grpSpPr>
        <a:xfrm>
          <a:off x="0" y="0"/>
          <a:ext cx="0" cy="0"/>
          <a:chOff x="0" y="0"/>
          <a:chExt cx="0" cy="0"/>
        </a:xfrm>
      </p:grpSpPr>
      <p:sp>
        <p:nvSpPr>
          <p:cNvPr id="399" name="Title Text"/>
          <p:cNvSpPr>
            <a:spLocks noGrp="1"/>
          </p:cNvSpPr>
          <p:nvPr>
            <p:ph type="title"/>
          </p:nvPr>
        </p:nvSpPr>
        <p:spPr>
          <a:xfrm>
            <a:off x="9306561" y="519289"/>
            <a:ext cx="2804160" cy="8265725"/>
          </a:xfrm>
          <a:prstGeom prst="rect">
            <a:avLst/>
          </a:prstGeom>
        </p:spPr>
        <p:txBody>
          <a:bodyPr/>
          <a:lstStyle>
            <a:lvl1pPr defTabSz="975345">
              <a:defRPr sz="4693"/>
            </a:lvl1pPr>
          </a:lstStyle>
          <a:p>
            <a:r>
              <a:t>Title Text</a:t>
            </a:r>
          </a:p>
        </p:txBody>
      </p:sp>
      <p:sp>
        <p:nvSpPr>
          <p:cNvPr id="400" name="Body Level One…"/>
          <p:cNvSpPr>
            <a:spLocks noGrp="1"/>
          </p:cNvSpPr>
          <p:nvPr>
            <p:ph type="body" idx="1"/>
          </p:nvPr>
        </p:nvSpPr>
        <p:spPr>
          <a:xfrm>
            <a:off x="894081" y="519289"/>
            <a:ext cx="8249920" cy="8265725"/>
          </a:xfrm>
          <a:prstGeom prst="rect">
            <a:avLst/>
          </a:prstGeom>
        </p:spPr>
        <p:txBody>
          <a:bodyPr/>
          <a:lstStyle>
            <a:lvl1pPr marL="243836" indent="-243836" defTabSz="975345">
              <a:spcBef>
                <a:spcPts val="996"/>
              </a:spcBef>
              <a:defRPr sz="2987"/>
            </a:lvl1pPr>
            <a:lvl2pPr marL="772148" indent="-284476" defTabSz="975345">
              <a:spcBef>
                <a:spcPts val="996"/>
              </a:spcBef>
              <a:defRPr sz="2987"/>
            </a:lvl2pPr>
            <a:lvl3pPr marL="1316715" indent="-341371" defTabSz="975345">
              <a:spcBef>
                <a:spcPts val="996"/>
              </a:spcBef>
              <a:defRPr sz="2987"/>
            </a:lvl3pPr>
            <a:lvl4pPr marL="1856905" indent="-393888" defTabSz="975345">
              <a:spcBef>
                <a:spcPts val="996"/>
              </a:spcBef>
              <a:defRPr sz="2987"/>
            </a:lvl4pPr>
            <a:lvl5pPr marL="2344578" indent="-393888" defTabSz="975345">
              <a:spcBef>
                <a:spcPts val="996"/>
              </a:spcBef>
              <a:defRPr sz="2987"/>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a:spLocks noGrp="1"/>
          </p:cNvSpPr>
          <p:nvPr>
            <p:ph type="sldNum" sz="quarter" idx="2"/>
          </p:nvPr>
        </p:nvSpPr>
        <p:spPr>
          <a:xfrm>
            <a:off x="11818015" y="9155134"/>
            <a:ext cx="292707" cy="289310"/>
          </a:xfrm>
          <a:prstGeom prst="rect">
            <a:avLst/>
          </a:prstGeom>
        </p:spPr>
        <p:txBody>
          <a:bodyPr/>
          <a:lstStyle>
            <a:lvl1pPr>
              <a:defRPr sz="1280"/>
            </a:lvl1pPr>
          </a:lstStyle>
          <a:p>
            <a:fld id="{86CB4B4D-7CA3-9044-876B-883B54F8677D}" type="slidenum">
              <a:t>‹#›</a:t>
            </a:fld>
            <a:endParaRPr/>
          </a:p>
        </p:txBody>
      </p:sp>
    </p:spTree>
    <p:extLst>
      <p:ext uri="{BB962C8B-B14F-4D97-AF65-F5344CB8AC3E}">
        <p14:creationId xmlns:p14="http://schemas.microsoft.com/office/powerpoint/2010/main" val="2368303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0"/>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7" y="2041526"/>
            <a:ext cx="4278313" cy="6670674"/>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Tree>
    <p:extLst>
      <p:ext uri="{BB962C8B-B14F-4D97-AF65-F5344CB8AC3E}">
        <p14:creationId xmlns:p14="http://schemas.microsoft.com/office/powerpoint/2010/main" val="111127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6" y="871538"/>
            <a:ext cx="7802563" cy="5851526"/>
          </a:xfrm>
        </p:spPr>
        <p:txBody>
          <a:bodyPr/>
          <a:lstStyle>
            <a:lvl1pPr marL="0" indent="0">
              <a:buNone/>
              <a:defRPr sz="3100"/>
            </a:lvl1pPr>
            <a:lvl2pPr marL="457176" indent="0">
              <a:buNone/>
              <a:defRPr sz="2800"/>
            </a:lvl2pPr>
            <a:lvl3pPr marL="914354" indent="0">
              <a:buNone/>
              <a:defRPr sz="2400"/>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pPr lvl="0"/>
            <a:endParaRPr lang="en-US" noProof="0">
              <a:sym typeface="Helvetica Light" charset="0"/>
            </a:endParaRPr>
          </a:p>
        </p:txBody>
      </p:sp>
      <p:sp>
        <p:nvSpPr>
          <p:cNvPr id="4" name="Text Placeholder 3"/>
          <p:cNvSpPr>
            <a:spLocks noGrp="1"/>
          </p:cNvSpPr>
          <p:nvPr>
            <p:ph type="body" sz="half" idx="2"/>
          </p:nvPr>
        </p:nvSpPr>
        <p:spPr>
          <a:xfrm>
            <a:off x="2549526" y="7634289"/>
            <a:ext cx="7802563" cy="1144587"/>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Tree>
    <p:extLst>
      <p:ext uri="{BB962C8B-B14F-4D97-AF65-F5344CB8AC3E}">
        <p14:creationId xmlns:p14="http://schemas.microsoft.com/office/powerpoint/2010/main" val="3981265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797" tIns="50797" rIns="50797" bIns="50797" numCol="1" anchor="ctr" anchorCtr="0" compatLnSpc="1">
            <a:prstTxWarp prst="textNoShape">
              <a:avLst/>
            </a:prstTxWarp>
          </a:bodyPr>
          <a:lstStyle/>
          <a:p>
            <a:pPr lvl="0"/>
            <a:r>
              <a:rPr lang="en-US" dirty="0">
                <a:sym typeface="Helvetica Light" charset="0"/>
              </a:rPr>
              <a:t>Click to edit Master title style</a:t>
            </a:r>
          </a:p>
        </p:txBody>
      </p:sp>
      <p:sp>
        <p:nvSpPr>
          <p:cNvPr id="1027" name="Rectangle 2"/>
          <p:cNvSpPr>
            <a:spLocks noGrp="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797" tIns="50797" rIns="50797" bIns="50797"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582613" rtl="0" eaLnBrk="0" fontAlgn="base" hangingPunct="0">
        <a:spcBef>
          <a:spcPct val="0"/>
        </a:spcBef>
        <a:spcAft>
          <a:spcPct val="0"/>
        </a:spcAft>
        <a:defRPr sz="4400">
          <a:solidFill>
            <a:srgbClr val="003D4D"/>
          </a:solidFill>
          <a:latin typeface="Rockwell" panose="02060603020205020403" pitchFamily="18" charset="0"/>
          <a:ea typeface="MS PGothic" pitchFamily="34" charset="-128"/>
          <a:cs typeface="+mj-cs"/>
          <a:sym typeface="Helvetica Light" charset="0"/>
        </a:defRPr>
      </a:lvl1pPr>
      <a:lvl2pPr algn="ctr" defTabSz="582613" rtl="0" eaLnBrk="0" fontAlgn="base" hangingPunct="0">
        <a:spcBef>
          <a:spcPct val="0"/>
        </a:spcBef>
        <a:spcAft>
          <a:spcPct val="0"/>
        </a:spcAft>
        <a:defRPr sz="4400">
          <a:solidFill>
            <a:srgbClr val="000000"/>
          </a:solidFill>
          <a:latin typeface="Rockwell" charset="0"/>
          <a:ea typeface="MS PGothic" pitchFamily="34" charset="-128"/>
          <a:cs typeface="Helvetica Light" charset="0"/>
          <a:sym typeface="Helvetica Light" charset="0"/>
        </a:defRPr>
      </a:lvl2pPr>
      <a:lvl3pPr algn="ctr" defTabSz="582613" rtl="0" eaLnBrk="0" fontAlgn="base" hangingPunct="0">
        <a:spcBef>
          <a:spcPct val="0"/>
        </a:spcBef>
        <a:spcAft>
          <a:spcPct val="0"/>
        </a:spcAft>
        <a:defRPr sz="4400">
          <a:solidFill>
            <a:srgbClr val="000000"/>
          </a:solidFill>
          <a:latin typeface="Rockwell" charset="0"/>
          <a:ea typeface="MS PGothic" pitchFamily="34" charset="-128"/>
          <a:cs typeface="Helvetica Light" charset="0"/>
          <a:sym typeface="Helvetica Light" charset="0"/>
        </a:defRPr>
      </a:lvl3pPr>
      <a:lvl4pPr algn="ctr" defTabSz="582613" rtl="0" eaLnBrk="0" fontAlgn="base" hangingPunct="0">
        <a:spcBef>
          <a:spcPct val="0"/>
        </a:spcBef>
        <a:spcAft>
          <a:spcPct val="0"/>
        </a:spcAft>
        <a:defRPr sz="4400">
          <a:solidFill>
            <a:srgbClr val="000000"/>
          </a:solidFill>
          <a:latin typeface="Rockwell" charset="0"/>
          <a:ea typeface="MS PGothic" pitchFamily="34" charset="-128"/>
          <a:cs typeface="Helvetica Light" charset="0"/>
          <a:sym typeface="Helvetica Light" charset="0"/>
        </a:defRPr>
      </a:lvl4pPr>
      <a:lvl5pPr algn="ctr" defTabSz="582613" rtl="0" eaLnBrk="0" fontAlgn="base" hangingPunct="0">
        <a:spcBef>
          <a:spcPct val="0"/>
        </a:spcBef>
        <a:spcAft>
          <a:spcPct val="0"/>
        </a:spcAft>
        <a:defRPr sz="4400">
          <a:solidFill>
            <a:srgbClr val="000000"/>
          </a:solidFill>
          <a:latin typeface="Rockwell" charset="0"/>
          <a:ea typeface="MS PGothic" pitchFamily="34" charset="-128"/>
          <a:cs typeface="Helvetica Light" charset="0"/>
          <a:sym typeface="Helvetica Light" charset="0"/>
        </a:defRPr>
      </a:lvl5pPr>
      <a:lvl6pPr marL="457176" algn="ctr" defTabSz="58417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354" algn="ctr" defTabSz="58417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530" algn="ctr" defTabSz="58417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706" algn="ctr" defTabSz="58417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79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S PGothic" pitchFamily="34" charset="-128"/>
          <a:cs typeface="+mn-cs"/>
          <a:sym typeface="Helvetica Light" charset="0"/>
        </a:defRPr>
      </a:lvl1pPr>
      <a:lvl2pPr marL="760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2pPr>
      <a:lvl3pPr marL="1141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3pPr>
      <a:lvl4pPr marL="1522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4pPr>
      <a:lvl5pPr marL="1903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5pPr>
      <a:lvl6pPr marL="2362079"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256"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432"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609"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6"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0" algn="l" defTabSz="914354" rtl="0" eaLnBrk="1" latinLnBrk="0" hangingPunct="1">
        <a:defRPr sz="1800" kern="1200">
          <a:solidFill>
            <a:schemeClr val="tx1"/>
          </a:solidFill>
          <a:latin typeface="+mn-lt"/>
          <a:ea typeface="+mn-ea"/>
          <a:cs typeface="+mn-cs"/>
        </a:defRPr>
      </a:lvl4pPr>
      <a:lvl5pPr marL="1828706" algn="l" defTabSz="914354" rtl="0" eaLnBrk="1" latinLnBrk="0" hangingPunct="1">
        <a:defRPr sz="1800" kern="1200">
          <a:solidFill>
            <a:schemeClr val="tx1"/>
          </a:solidFill>
          <a:latin typeface="+mn-lt"/>
          <a:ea typeface="+mn-ea"/>
          <a:cs typeface="+mn-cs"/>
        </a:defRPr>
      </a:lvl5pPr>
      <a:lvl6pPr marL="2285884" algn="l" defTabSz="914354" rtl="0" eaLnBrk="1" latinLnBrk="0" hangingPunct="1">
        <a:defRPr sz="1800" kern="1200">
          <a:solidFill>
            <a:schemeClr val="tx1"/>
          </a:solidFill>
          <a:latin typeface="+mn-lt"/>
          <a:ea typeface="+mn-ea"/>
          <a:cs typeface="+mn-cs"/>
        </a:defRPr>
      </a:lvl6pPr>
      <a:lvl7pPr marL="2743060" algn="l" defTabSz="914354" rtl="0" eaLnBrk="1" latinLnBrk="0" hangingPunct="1">
        <a:defRPr sz="1800" kern="1200">
          <a:solidFill>
            <a:schemeClr val="tx1"/>
          </a:solidFill>
          <a:latin typeface="+mn-lt"/>
          <a:ea typeface="+mn-ea"/>
          <a:cs typeface="+mn-cs"/>
        </a:defRPr>
      </a:lvl7pPr>
      <a:lvl8pPr marL="3200236" algn="l" defTabSz="914354" rtl="0" eaLnBrk="1" latinLnBrk="0" hangingPunct="1">
        <a:defRPr sz="1800" kern="1200">
          <a:solidFill>
            <a:schemeClr val="tx1"/>
          </a:solidFill>
          <a:latin typeface="+mn-lt"/>
          <a:ea typeface="+mn-ea"/>
          <a:cs typeface="+mn-cs"/>
        </a:defRPr>
      </a:lvl8pPr>
      <a:lvl9pPr marL="3657413"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eaLnBrk="1" fontAlgn="auto" hangingPunct="1">
              <a:spcBef>
                <a:spcPts val="0"/>
              </a:spcBef>
              <a:spcAft>
                <a:spcPts val="0"/>
              </a:spcAft>
            </a:pPr>
            <a:endParaRPr lang="en-US">
              <a:solidFill>
                <a:srgbClr val="004961">
                  <a:tint val="75000"/>
                </a:srgbClr>
              </a:solidFill>
              <a:latin typeface="Calibri"/>
              <a:ea typeface="+mn-ea"/>
              <a:sym typeface="Calibri"/>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eaLnBrk="1" fontAlgn="auto" hangingPunct="1">
              <a:spcBef>
                <a:spcPts val="0"/>
              </a:spcBef>
              <a:spcAft>
                <a:spcPts val="0"/>
              </a:spcAft>
            </a:pPr>
            <a:endParaRPr lang="en-US">
              <a:solidFill>
                <a:srgbClr val="004961">
                  <a:tint val="75000"/>
                </a:srgbClr>
              </a:solidFill>
              <a:latin typeface="Calibri"/>
              <a:ea typeface="+mn-ea"/>
              <a:sym typeface="Calibri"/>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eaLnBrk="1" fontAlgn="auto" hangingPunct="1">
              <a:spcBef>
                <a:spcPts val="0"/>
              </a:spcBef>
              <a:spcAft>
                <a:spcPts val="0"/>
              </a:spcAft>
            </a:pPr>
            <a:fld id="{6D8C8F07-80EA-4E8A-BAB6-45BE6E6EEF2B}" type="slidenum">
              <a:rPr lang="en-US" smtClean="0">
                <a:solidFill>
                  <a:srgbClr val="004961">
                    <a:tint val="75000"/>
                  </a:srgbClr>
                </a:solidFill>
                <a:latin typeface="Calibri"/>
                <a:ea typeface="+mn-ea"/>
                <a:sym typeface="Calibri"/>
              </a:rPr>
              <a:pPr defTabSz="1300460" eaLnBrk="1" fontAlgn="auto" hangingPunct="1">
                <a:spcBef>
                  <a:spcPts val="0"/>
                </a:spcBef>
                <a:spcAft>
                  <a:spcPts val="0"/>
                </a:spcAft>
              </a:pPr>
              <a:t>‹#›</a:t>
            </a:fld>
            <a:endParaRPr lang="en-US">
              <a:solidFill>
                <a:srgbClr val="004961">
                  <a:tint val="75000"/>
                </a:srgbClr>
              </a:solidFill>
              <a:latin typeface="Calibri"/>
              <a:ea typeface="+mn-ea"/>
              <a:sym typeface="Calibri"/>
            </a:endParaRPr>
          </a:p>
        </p:txBody>
      </p:sp>
    </p:spTree>
    <p:extLst>
      <p:ext uri="{BB962C8B-B14F-4D97-AF65-F5344CB8AC3E}">
        <p14:creationId xmlns:p14="http://schemas.microsoft.com/office/powerpoint/2010/main" val="1870314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1300460" rtl="0" eaLnBrk="1" latinLnBrk="0" hangingPunct="1">
        <a:lnSpc>
          <a:spcPct val="90000"/>
        </a:lnSpc>
        <a:spcBef>
          <a:spcPct val="0"/>
        </a:spcBef>
        <a:buNone/>
        <a:defRPr sz="4551" kern="1200">
          <a:solidFill>
            <a:srgbClr val="00A8CB"/>
          </a:solidFill>
          <a:latin typeface="Rockwell" panose="02060603020205020403" pitchFamily="18" charset="0"/>
          <a:ea typeface="+mj-ea"/>
          <a:cs typeface="+mj-cs"/>
        </a:defRPr>
      </a:lvl1pPr>
    </p:titleStyle>
    <p:bodyStyle>
      <a:lvl1pPr marL="325115" indent="-325115" algn="l" defTabSz="1300460" rtl="0" eaLnBrk="1" latinLnBrk="0" hangingPunct="1">
        <a:lnSpc>
          <a:spcPct val="90000"/>
        </a:lnSpc>
        <a:spcBef>
          <a:spcPts val="1422"/>
        </a:spcBef>
        <a:buClr>
          <a:srgbClr val="00A8CB"/>
        </a:buClr>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Clr>
          <a:srgbClr val="00A8CB"/>
        </a:buClr>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Clr>
          <a:srgbClr val="00A8CB"/>
        </a:buClr>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Clr>
          <a:srgbClr val="00A8CB"/>
        </a:buClr>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Clr>
          <a:srgbClr val="00A8CB"/>
        </a:buClr>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eaLnBrk="1" fontAlgn="auto" hangingPunct="1">
              <a:spcBef>
                <a:spcPts val="0"/>
              </a:spcBef>
              <a:spcAft>
                <a:spcPts val="0"/>
              </a:spcAft>
            </a:pPr>
            <a:endParaRPr lang="en-US" kern="0">
              <a:solidFill>
                <a:srgbClr val="004961">
                  <a:tint val="75000"/>
                </a:srgbClr>
              </a:solidFill>
              <a:latin typeface="Calibri"/>
              <a:sym typeface="Calibri"/>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eaLnBrk="1" fontAlgn="auto" hangingPunct="1">
              <a:spcBef>
                <a:spcPts val="0"/>
              </a:spcBef>
              <a:spcAft>
                <a:spcPts val="0"/>
              </a:spcAft>
            </a:pPr>
            <a:endParaRPr lang="en-US" kern="0">
              <a:solidFill>
                <a:srgbClr val="004961">
                  <a:tint val="75000"/>
                </a:srgbClr>
              </a:solidFill>
              <a:latin typeface="Calibri"/>
              <a:sym typeface="Calibri"/>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eaLnBrk="1" fontAlgn="auto" hangingPunct="1">
              <a:spcBef>
                <a:spcPts val="0"/>
              </a:spcBef>
              <a:spcAft>
                <a:spcPts val="0"/>
              </a:spcAft>
            </a:pPr>
            <a:fld id="{86CB4B4D-7CA3-9044-876B-883B54F8677D}" type="slidenum">
              <a:rPr lang="en-US" kern="0" smtClean="0">
                <a:solidFill>
                  <a:srgbClr val="004961">
                    <a:tint val="75000"/>
                  </a:srgbClr>
                </a:solidFill>
                <a:latin typeface="Calibri"/>
                <a:sym typeface="Calibri"/>
              </a:rPr>
              <a:pPr defTabSz="1300460" eaLnBrk="1" fontAlgn="auto" hangingPunct="1">
                <a:spcBef>
                  <a:spcPts val="0"/>
                </a:spcBef>
                <a:spcAft>
                  <a:spcPts val="0"/>
                </a:spcAft>
              </a:pPr>
              <a:t>‹#›</a:t>
            </a:fld>
            <a:endParaRPr lang="en-US" kern="0">
              <a:solidFill>
                <a:srgbClr val="004961">
                  <a:tint val="75000"/>
                </a:srgbClr>
              </a:solidFill>
              <a:latin typeface="Calibri"/>
              <a:sym typeface="Calibri"/>
            </a:endParaRPr>
          </a:p>
        </p:txBody>
      </p:sp>
    </p:spTree>
    <p:extLst>
      <p:ext uri="{BB962C8B-B14F-4D97-AF65-F5344CB8AC3E}">
        <p14:creationId xmlns:p14="http://schemas.microsoft.com/office/powerpoint/2010/main" val="27662663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1300460" rtl="0" eaLnBrk="1" latinLnBrk="0" hangingPunct="1">
        <a:lnSpc>
          <a:spcPct val="90000"/>
        </a:lnSpc>
        <a:spcBef>
          <a:spcPct val="0"/>
        </a:spcBef>
        <a:buNone/>
        <a:defRPr sz="6258" kern="1200">
          <a:solidFill>
            <a:schemeClr val="tx1"/>
          </a:solidFill>
          <a:latin typeface="Rockwell" panose="02060603020205020403" pitchFamily="18" charset="0"/>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 GO Productivity"/>
          <p:cNvSpPr/>
          <p:nvPr/>
        </p:nvSpPr>
        <p:spPr>
          <a:xfrm>
            <a:off x="5319324" y="9381067"/>
            <a:ext cx="1743937" cy="333040"/>
          </a:xfrm>
          <a:prstGeom prst="rect">
            <a:avLst/>
          </a:prstGeom>
          <a:ln w="12700">
            <a:miter lim="400000"/>
          </a:ln>
          <a:extLst>
            <a:ext uri="{C572A759-6A51-4108-AA02-DFA0A04FC94B}">
              <ma14:wrappingTextBoxFlag xmlns="" xmlns:ma14="http://schemas.microsoft.com/office/mac/drawingml/2011/main" val="1"/>
            </a:ext>
          </a:extLst>
        </p:spPr>
        <p:txBody>
          <a:bodyPr wrap="none" lIns="65023" rIns="65023">
            <a:spAutoFit/>
          </a:bodyPr>
          <a:lstStyle>
            <a:lvl1pPr>
              <a:defRPr sz="1100">
                <a:solidFill>
                  <a:srgbClr val="003D4D"/>
                </a:solidFill>
                <a:latin typeface="Arial"/>
                <a:ea typeface="Arial"/>
                <a:cs typeface="Arial"/>
                <a:sym typeface="Arial"/>
              </a:defRPr>
            </a:lvl1pPr>
          </a:lstStyle>
          <a:p>
            <a:r>
              <a:rPr sz="1564"/>
              <a:t>© GO Productivity</a:t>
            </a:r>
          </a:p>
        </p:txBody>
      </p:sp>
      <p:sp>
        <p:nvSpPr>
          <p:cNvPr id="3" name="Title Text"/>
          <p:cNvSpPr>
            <a:spLocks noGrp="1"/>
          </p:cNvSpPr>
          <p:nvPr>
            <p:ph type="title"/>
          </p:nvPr>
        </p:nvSpPr>
        <p:spPr>
          <a:xfrm>
            <a:off x="894080" y="519289"/>
            <a:ext cx="11216640" cy="188524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4" name="Body Level One…"/>
          <p:cNvSpPr>
            <a:spLocks noGrp="1"/>
          </p:cNvSpPr>
          <p:nvPr>
            <p:ph type="body" idx="1"/>
          </p:nvPr>
        </p:nvSpPr>
        <p:spPr>
          <a:xfrm>
            <a:off x="894080" y="2596444"/>
            <a:ext cx="11216640" cy="618857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a:spLocks noGrp="1"/>
          </p:cNvSpPr>
          <p:nvPr>
            <p:ph type="sldNum" sz="quarter" idx="2"/>
          </p:nvPr>
        </p:nvSpPr>
        <p:spPr>
          <a:xfrm>
            <a:off x="11752293" y="9122271"/>
            <a:ext cx="358429" cy="355034"/>
          </a:xfrm>
          <a:prstGeom prst="rect">
            <a:avLst/>
          </a:prstGeom>
          <a:ln w="12700">
            <a:miter lim="400000"/>
          </a:ln>
        </p:spPr>
        <p:txBody>
          <a:bodyPr wrap="none" lIns="45719" rIns="45719" anchor="ctr">
            <a:spAutoFit/>
          </a:bodyPr>
          <a:lstStyle>
            <a:lvl1pPr algn="r">
              <a:defRPr sz="1707">
                <a:solidFill>
                  <a:srgbClr val="88939C"/>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5557798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Lst>
  <p:transition spd="med"/>
  <p:hf hdr="0" ftr="0" dt="0"/>
  <p:txStyles>
    <p:titleStyle>
      <a:lvl1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1pPr>
      <a:lvl2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2pPr>
      <a:lvl3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3pPr>
      <a:lvl4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4pPr>
      <a:lvl5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5pPr>
      <a:lvl6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6pPr>
      <a:lvl7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7pPr>
      <a:lvl8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8pPr>
      <a:lvl9pPr marL="0" marR="0" indent="0" algn="l" defTabSz="1300460" rtl="0" latinLnBrk="0">
        <a:lnSpc>
          <a:spcPct val="90000"/>
        </a:lnSpc>
        <a:spcBef>
          <a:spcPts val="0"/>
        </a:spcBef>
        <a:spcAft>
          <a:spcPts val="0"/>
        </a:spcAft>
        <a:buClrTx/>
        <a:buSzTx/>
        <a:buFontTx/>
        <a:buNone/>
        <a:tabLst/>
        <a:defRPr sz="4551" b="0" i="0" u="none" strike="noStrike" cap="none" spc="0" baseline="0">
          <a:ln>
            <a:noFill/>
          </a:ln>
          <a:solidFill>
            <a:srgbClr val="004961"/>
          </a:solidFill>
          <a:uFillTx/>
          <a:latin typeface="Rockwell"/>
          <a:ea typeface="Rockwell"/>
          <a:cs typeface="Rockwell"/>
          <a:sym typeface="Rockwell"/>
        </a:defRPr>
      </a:lvl9pPr>
    </p:titleStyle>
    <p:bodyStyle>
      <a:lvl1pPr marL="325115" marR="0" indent="-325115"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1pPr>
      <a:lvl2pPr marL="1029531" marR="0" indent="-379301"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2pPr>
      <a:lvl3pPr marL="1755619" marR="0" indent="-455159"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3pPr>
      <a:lvl4pPr marL="2456424" marR="0" indent="-505734"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4pPr>
      <a:lvl5pPr marL="3106654" marR="0" indent="-505734"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5pPr>
      <a:lvl6pPr marL="3756884" marR="0" indent="-505734"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6pPr>
      <a:lvl7pPr marL="4407113" marR="0" indent="-505734"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7pPr>
      <a:lvl8pPr marL="5057343" marR="0" indent="-505734"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8pPr>
      <a:lvl9pPr marL="5707573" marR="0" indent="-505734" algn="l" defTabSz="1300460" rtl="0" latinLnBrk="0">
        <a:lnSpc>
          <a:spcPct val="90000"/>
        </a:lnSpc>
        <a:spcBef>
          <a:spcPts val="1422"/>
        </a:spcBef>
        <a:spcAft>
          <a:spcPts val="0"/>
        </a:spcAft>
        <a:buClrTx/>
        <a:buSzPct val="100000"/>
        <a:buFont typeface="Arial"/>
        <a:buChar char="•"/>
        <a:tabLst/>
        <a:defRPr sz="3982" b="0" i="0" u="none" strike="noStrike" cap="none" spc="0" baseline="0">
          <a:ln>
            <a:noFill/>
          </a:ln>
          <a:solidFill>
            <a:srgbClr val="004961"/>
          </a:solidFill>
          <a:uFillTx/>
          <a:latin typeface="+mn-lt"/>
          <a:ea typeface="+mn-ea"/>
          <a:cs typeface="+mn-cs"/>
          <a:sym typeface="Calibri"/>
        </a:defRPr>
      </a:lvl9pPr>
    </p:bodyStyle>
    <p:otherStyle>
      <a:lvl1pPr marL="0" marR="0" indent="0"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1pPr>
      <a:lvl2pPr marL="0" marR="0" indent="647971"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2pPr>
      <a:lvl3pPr marL="0" marR="0" indent="1298201"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3pPr>
      <a:lvl4pPr marL="0" marR="0" indent="1948431"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4pPr>
      <a:lvl5pPr marL="0" marR="0" indent="2598662"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5pPr>
      <a:lvl6pPr marL="0" marR="0" indent="3251149"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6pPr>
      <a:lvl7pPr marL="0" marR="0" indent="3901379"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7pPr>
      <a:lvl8pPr marL="0" marR="0" indent="4551609"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8pPr>
      <a:lvl9pPr marL="0" marR="0" indent="5201839" algn="r" defTabSz="1300460" rtl="0" latinLnBrk="0">
        <a:lnSpc>
          <a:spcPct val="100000"/>
        </a:lnSpc>
        <a:spcBef>
          <a:spcPts val="0"/>
        </a:spcBef>
        <a:spcAft>
          <a:spcPts val="0"/>
        </a:spcAft>
        <a:buClrTx/>
        <a:buSzTx/>
        <a:buFontTx/>
        <a:buNone/>
        <a:tabLst/>
        <a:defRPr sz="1707"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3.jpe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7.gi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a:xfrm>
            <a:off x="136525" y="1048789"/>
            <a:ext cx="11055350" cy="2090736"/>
          </a:xfrm>
        </p:spPr>
        <p:txBody>
          <a:bodyPr lIns="126994" tIns="76196" rIns="126994" bIns="76196"/>
          <a:lstStyle/>
          <a:p>
            <a:pPr defTabSz="1298575" eaLnBrk="1">
              <a:defRPr/>
            </a:pPr>
            <a:r>
              <a:rPr lang="en-US" sz="6000" dirty="0">
                <a:latin typeface="Rockwell" charset="0"/>
                <a:ea typeface="ＭＳ Ｐゴシック" charset="0"/>
                <a:cs typeface="Helvetica" charset="0"/>
                <a:sym typeface="Helvetica" charset="0"/>
              </a:rPr>
              <a:t>Investing in your people to Drive Productivity</a:t>
            </a:r>
            <a:endParaRPr lang="en-US" sz="6000" dirty="0">
              <a:solidFill>
                <a:srgbClr val="003D4D"/>
              </a:solidFill>
              <a:latin typeface="Rockwell" charset="0"/>
              <a:ea typeface="ＭＳ Ｐゴシック" charset="0"/>
            </a:endParaRPr>
          </a:p>
        </p:txBody>
      </p:sp>
      <p:sp>
        <p:nvSpPr>
          <p:cNvPr id="4" name="Subtitle 3"/>
          <p:cNvSpPr>
            <a:spLocks noGrp="1"/>
          </p:cNvSpPr>
          <p:nvPr>
            <p:ph type="subTitle" idx="1"/>
          </p:nvPr>
        </p:nvSpPr>
        <p:spPr>
          <a:xfrm>
            <a:off x="406400" y="6326824"/>
            <a:ext cx="9102726" cy="2492375"/>
          </a:xfrm>
        </p:spPr>
        <p:txBody>
          <a:bodyPr/>
          <a:lstStyle/>
          <a:p>
            <a:pPr algn="l" defTabSz="1295400" eaLnBrk="1">
              <a:spcBef>
                <a:spcPts val="400"/>
              </a:spcBef>
              <a:defRPr/>
            </a:pPr>
            <a:r>
              <a:rPr lang="en-US" i="1" dirty="0">
                <a:solidFill>
                  <a:srgbClr val="00A8CB"/>
                </a:solidFill>
                <a:latin typeface="Calibri" charset="0"/>
                <a:ea typeface="ＭＳ Ｐゴシック" charset="0"/>
                <a:cs typeface="Helvetica" charset="0"/>
                <a:sym typeface="Helvetica" charset="0"/>
              </a:rPr>
              <a:t>Speaker: Lori Schmidt</a:t>
            </a:r>
          </a:p>
          <a:p>
            <a:pPr algn="l" defTabSz="1295400" eaLnBrk="1">
              <a:spcBef>
                <a:spcPts val="400"/>
              </a:spcBef>
              <a:defRPr/>
            </a:pPr>
            <a:r>
              <a:rPr lang="en-US" i="1" dirty="0">
                <a:solidFill>
                  <a:srgbClr val="00A8CB"/>
                </a:solidFill>
                <a:latin typeface="Calibri" charset="0"/>
                <a:ea typeface="ＭＳ Ｐゴシック" charset="0"/>
                <a:cs typeface="Helvetica" charset="0"/>
                <a:sym typeface="Helvetica" charset="0"/>
              </a:rPr>
              <a:t>GO Productivity</a:t>
            </a:r>
            <a:endParaRPr lang="en-US" i="1" dirty="0">
              <a:solidFill>
                <a:srgbClr val="00A8CB"/>
              </a:solidFill>
              <a:latin typeface="Calibri" charset="0"/>
              <a:ea typeface="ＭＳ Ｐゴシック" charset="0"/>
            </a:endParaRPr>
          </a:p>
        </p:txBody>
      </p:sp>
      <p:sp>
        <p:nvSpPr>
          <p:cNvPr id="3076" name="Rectangle 6"/>
          <p:cNvSpPr>
            <a:spLocks/>
          </p:cNvSpPr>
          <p:nvPr/>
        </p:nvSpPr>
        <p:spPr bwMode="auto">
          <a:xfrm>
            <a:off x="5664200" y="3962400"/>
            <a:ext cx="6245225"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994" tIns="76196" rIns="126994" bIns="76196"/>
          <a:lstStyle/>
          <a:p>
            <a:pPr algn="r" defTabSz="1295400" eaLnBrk="1">
              <a:spcBef>
                <a:spcPts val="400"/>
              </a:spcBef>
              <a:defRPr/>
            </a:pPr>
            <a:endParaRPr lang="en-US" sz="3000" dirty="0">
              <a:solidFill>
                <a:srgbClr val="00A8CB"/>
              </a:solidFill>
              <a:latin typeface="Calibri" charset="0"/>
              <a:ea typeface="ＭＳ Ｐゴシック"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8825198"/>
            <a:ext cx="4495800" cy="852202"/>
          </a:xfrm>
          <a:prstGeom prst="rect">
            <a:avLst/>
          </a:prstGeom>
        </p:spPr>
      </p:pic>
      <p:pic>
        <p:nvPicPr>
          <p:cNvPr id="1026" name="Picture 2" descr="Image result for Investing in your peopl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3740786"/>
            <a:ext cx="7620000" cy="5172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4600" y="990600"/>
            <a:ext cx="10209276" cy="7664958"/>
          </a:xfrm>
          <a:prstGeom prst="rect">
            <a:avLst/>
          </a:prstGeom>
        </p:spPr>
      </p:pic>
      <p:pic>
        <p:nvPicPr>
          <p:cNvPr id="6" name="Picture 5"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330200" y="9100900"/>
            <a:ext cx="3124200" cy="682053"/>
          </a:xfrm>
          <a:prstGeom prst="rect">
            <a:avLst/>
          </a:prstGeom>
          <a:noFill/>
          <a:ln>
            <a:noFill/>
          </a:ln>
        </p:spPr>
      </p:pic>
      <p:sp>
        <p:nvSpPr>
          <p:cNvPr id="7" name="TextBox 6"/>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100220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330200" y="9100900"/>
            <a:ext cx="3124200" cy="682053"/>
          </a:xfrm>
          <a:prstGeom prst="rect">
            <a:avLst/>
          </a:prstGeom>
          <a:noFill/>
          <a:ln>
            <a:noFill/>
          </a:ln>
        </p:spPr>
      </p:pic>
      <p:sp>
        <p:nvSpPr>
          <p:cNvPr id="2" name="Title 1"/>
          <p:cNvSpPr>
            <a:spLocks noGrp="1"/>
          </p:cNvSpPr>
          <p:nvPr>
            <p:ph type="title"/>
          </p:nvPr>
        </p:nvSpPr>
        <p:spPr>
          <a:xfrm>
            <a:off x="635000" y="359901"/>
            <a:ext cx="10464800" cy="1422400"/>
          </a:xfrm>
        </p:spPr>
        <p:txBody>
          <a:bodyPr/>
          <a:lstStyle/>
          <a:p>
            <a:r>
              <a:rPr lang="en-US" dirty="0">
                <a:solidFill>
                  <a:srgbClr val="003D4D"/>
                </a:solidFill>
              </a:rPr>
              <a:t>Lagging Indicators – Competitiveness/Productivity </a:t>
            </a:r>
          </a:p>
        </p:txBody>
      </p:sp>
      <p:sp>
        <p:nvSpPr>
          <p:cNvPr id="3" name="Content Placeholder 2"/>
          <p:cNvSpPr>
            <a:spLocks noGrp="1"/>
          </p:cNvSpPr>
          <p:nvPr>
            <p:ph idx="1"/>
          </p:nvPr>
        </p:nvSpPr>
        <p:spPr>
          <a:xfrm>
            <a:off x="635000" y="1930399"/>
            <a:ext cx="11734800" cy="6552603"/>
          </a:xfrm>
        </p:spPr>
        <p:txBody>
          <a:bodyPr anchor="t">
            <a:normAutofit fontScale="92500" lnSpcReduction="10000"/>
          </a:bodyPr>
          <a:lstStyle/>
          <a:p>
            <a:pPr>
              <a:spcBef>
                <a:spcPts val="0"/>
              </a:spcBef>
              <a:buClr>
                <a:srgbClr val="00A8CB"/>
              </a:buClr>
            </a:pPr>
            <a:r>
              <a:rPr lang="en-US" sz="3600" u="sng" dirty="0">
                <a:solidFill>
                  <a:srgbClr val="0070C0"/>
                </a:solidFill>
              </a:rPr>
              <a:t>Lagging Indicators: (effects)</a:t>
            </a:r>
          </a:p>
          <a:p>
            <a:pPr lvl="1">
              <a:spcBef>
                <a:spcPts val="0"/>
              </a:spcBef>
            </a:pPr>
            <a:r>
              <a:rPr lang="en-US" sz="3600" dirty="0">
                <a:solidFill>
                  <a:srgbClr val="003D4D"/>
                </a:solidFill>
              </a:rPr>
              <a:t>Number of new jobs created</a:t>
            </a:r>
          </a:p>
          <a:p>
            <a:pPr lvl="1">
              <a:spcBef>
                <a:spcPts val="0"/>
              </a:spcBef>
            </a:pPr>
            <a:r>
              <a:rPr lang="en-US" sz="3600" dirty="0">
                <a:solidFill>
                  <a:srgbClr val="003D4D"/>
                </a:solidFill>
              </a:rPr>
              <a:t>Number of new markets entered</a:t>
            </a:r>
          </a:p>
          <a:p>
            <a:pPr lvl="1">
              <a:spcBef>
                <a:spcPts val="0"/>
              </a:spcBef>
            </a:pPr>
            <a:r>
              <a:rPr lang="en-US" sz="3600" dirty="0">
                <a:solidFill>
                  <a:srgbClr val="003D4D"/>
                </a:solidFill>
              </a:rPr>
              <a:t>Overall sales increases</a:t>
            </a:r>
          </a:p>
          <a:p>
            <a:pPr lvl="1">
              <a:spcBef>
                <a:spcPts val="0"/>
              </a:spcBef>
            </a:pPr>
            <a:r>
              <a:rPr lang="en-US" sz="3600" dirty="0">
                <a:solidFill>
                  <a:srgbClr val="003D4D"/>
                </a:solidFill>
              </a:rPr>
              <a:t>Investment in capital equipment</a:t>
            </a:r>
          </a:p>
          <a:p>
            <a:pPr marL="650230" lvl="1" indent="0">
              <a:spcBef>
                <a:spcPts val="0"/>
              </a:spcBef>
              <a:buNone/>
            </a:pPr>
            <a:endParaRPr lang="en-US" sz="3600" dirty="0">
              <a:solidFill>
                <a:srgbClr val="003D4D"/>
              </a:solidFill>
            </a:endParaRPr>
          </a:p>
          <a:p>
            <a:pPr marL="650230" lvl="1" indent="0">
              <a:spcBef>
                <a:spcPts val="0"/>
              </a:spcBef>
              <a:buNone/>
            </a:pPr>
            <a:endParaRPr lang="en-US" sz="3600" dirty="0">
              <a:solidFill>
                <a:srgbClr val="0070C0"/>
              </a:solidFill>
            </a:endParaRPr>
          </a:p>
          <a:p>
            <a:pPr marL="650230" lvl="1" indent="0">
              <a:spcBef>
                <a:spcPts val="0"/>
              </a:spcBef>
              <a:buNone/>
            </a:pPr>
            <a:r>
              <a:rPr lang="en-US" sz="3600" dirty="0">
                <a:solidFill>
                  <a:srgbClr val="0070C0"/>
                </a:solidFill>
              </a:rPr>
              <a:t>Limitations:</a:t>
            </a:r>
          </a:p>
          <a:p>
            <a:pPr lvl="1">
              <a:spcBef>
                <a:spcPts val="0"/>
              </a:spcBef>
              <a:buFontTx/>
              <a:buChar char="-"/>
            </a:pPr>
            <a:r>
              <a:rPr lang="en-US" sz="3600" dirty="0">
                <a:solidFill>
                  <a:srgbClr val="003D4D"/>
                </a:solidFill>
              </a:rPr>
              <a:t>Lagging indicators can predict future trends</a:t>
            </a:r>
          </a:p>
          <a:p>
            <a:pPr lvl="1">
              <a:spcBef>
                <a:spcPts val="0"/>
              </a:spcBef>
              <a:buFontTx/>
              <a:buChar char="-"/>
            </a:pPr>
            <a:r>
              <a:rPr lang="en-US" sz="3600" dirty="0">
                <a:solidFill>
                  <a:srgbClr val="003D4D"/>
                </a:solidFill>
              </a:rPr>
              <a:t>But no opportunity to change results they measured – can’t change the past</a:t>
            </a:r>
          </a:p>
          <a:p>
            <a:pPr lvl="1">
              <a:spcBef>
                <a:spcPts val="0"/>
              </a:spcBef>
              <a:buFontTx/>
              <a:buChar char="-"/>
            </a:pPr>
            <a:r>
              <a:rPr lang="en-US" sz="3600" dirty="0">
                <a:solidFill>
                  <a:srgbClr val="003D4D"/>
                </a:solidFill>
              </a:rPr>
              <a:t>‘broad outcome’s - hard to pinpoint what actually caused the improvement in number of jobs, new markets etc.</a:t>
            </a:r>
          </a:p>
          <a:p>
            <a:pPr lvl="1">
              <a:spcBef>
                <a:spcPts val="0"/>
              </a:spcBef>
              <a:buFontTx/>
              <a:buChar char="-"/>
            </a:pPr>
            <a:r>
              <a:rPr lang="en-US" sz="3600" dirty="0">
                <a:solidFill>
                  <a:srgbClr val="003D4D"/>
                </a:solidFill>
              </a:rPr>
              <a:t>New markets; potentially good but also potentially mistaken choices that lead to great losses</a:t>
            </a:r>
          </a:p>
          <a:p>
            <a:pPr lvl="1">
              <a:spcBef>
                <a:spcPts val="0"/>
              </a:spcBef>
            </a:pPr>
            <a:endParaRPr lang="en-US" dirty="0">
              <a:solidFill>
                <a:srgbClr val="003D4D"/>
              </a:solidFill>
            </a:endParaRPr>
          </a:p>
          <a:p>
            <a:pPr>
              <a:spcBef>
                <a:spcPts val="0"/>
              </a:spcBef>
              <a:buClr>
                <a:srgbClr val="00A8CB"/>
              </a:buClr>
            </a:pPr>
            <a:endParaRPr lang="en-US" sz="3600" dirty="0">
              <a:solidFill>
                <a:srgbClr val="00B050"/>
              </a:solidFill>
            </a:endParaRPr>
          </a:p>
          <a:p>
            <a:endParaRPr lang="en-US" dirty="0">
              <a:solidFill>
                <a:srgbClr val="003D4D"/>
              </a:solidFill>
            </a:endParaRPr>
          </a:p>
          <a:p>
            <a:endParaRPr lang="en-US" dirty="0">
              <a:solidFill>
                <a:srgbClr val="003D4D"/>
              </a:solidFill>
            </a:endParaRPr>
          </a:p>
        </p:txBody>
      </p:sp>
      <p:pic>
        <p:nvPicPr>
          <p:cNvPr id="6" name="Picture 2" descr="light-blue-geometric-shape-for-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
        <p:nvSpPr>
          <p:cNvPr id="10" name="Slide Number Placeholder 9"/>
          <p:cNvSpPr>
            <a:spLocks noGrp="1"/>
          </p:cNvSpPr>
          <p:nvPr>
            <p:ph type="sldNum" sz="quarter" idx="12"/>
          </p:nvPr>
        </p:nvSpPr>
        <p:spPr/>
        <p:txBody>
          <a:bodyPr/>
          <a:lstStyle/>
          <a:p>
            <a:fld id="{6D8C8F07-80EA-4E8A-BAB6-45BE6E6EEF2B}" type="slidenum">
              <a:rPr lang="en-US" smtClean="0">
                <a:solidFill>
                  <a:srgbClr val="004961">
                    <a:tint val="75000"/>
                  </a:srgbClr>
                </a:solidFill>
              </a:rPr>
              <a:pPr/>
              <a:t>11</a:t>
            </a:fld>
            <a:endParaRPr lang="en-US" dirty="0">
              <a:solidFill>
                <a:srgbClr val="004961">
                  <a:tint val="75000"/>
                </a:srgbClr>
              </a:solidFill>
            </a:endParaRPr>
          </a:p>
        </p:txBody>
      </p:sp>
    </p:spTree>
    <p:extLst>
      <p:ext uri="{BB962C8B-B14F-4D97-AF65-F5344CB8AC3E}">
        <p14:creationId xmlns:p14="http://schemas.microsoft.com/office/powerpoint/2010/main" val="43779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2" name="Title 1"/>
          <p:cNvSpPr>
            <a:spLocks noGrp="1"/>
          </p:cNvSpPr>
          <p:nvPr>
            <p:ph type="title"/>
          </p:nvPr>
        </p:nvSpPr>
        <p:spPr>
          <a:xfrm>
            <a:off x="319643" y="529239"/>
            <a:ext cx="10464800" cy="1422400"/>
          </a:xfrm>
        </p:spPr>
        <p:txBody>
          <a:bodyPr/>
          <a:lstStyle/>
          <a:p>
            <a:r>
              <a:rPr lang="en-US" dirty="0">
                <a:solidFill>
                  <a:srgbClr val="003D4D"/>
                </a:solidFill>
              </a:rPr>
              <a:t>Leading Indicators – Competitiveness/Productivity </a:t>
            </a:r>
          </a:p>
        </p:txBody>
      </p:sp>
      <p:sp>
        <p:nvSpPr>
          <p:cNvPr id="3" name="Content Placeholder 2"/>
          <p:cNvSpPr>
            <a:spLocks noGrp="1"/>
          </p:cNvSpPr>
          <p:nvPr>
            <p:ph idx="1"/>
          </p:nvPr>
        </p:nvSpPr>
        <p:spPr>
          <a:xfrm>
            <a:off x="319643" y="2160196"/>
            <a:ext cx="7782957" cy="6755204"/>
          </a:xfrm>
        </p:spPr>
        <p:txBody>
          <a:bodyPr anchor="t">
            <a:normAutofit fontScale="92500" lnSpcReduction="20000"/>
          </a:bodyPr>
          <a:lstStyle/>
          <a:p>
            <a:pPr marL="0" indent="0">
              <a:spcBef>
                <a:spcPts val="0"/>
              </a:spcBef>
              <a:buNone/>
            </a:pPr>
            <a:r>
              <a:rPr lang="en-US" sz="3600" u="sng" dirty="0">
                <a:solidFill>
                  <a:srgbClr val="0070C0"/>
                </a:solidFill>
              </a:rPr>
              <a:t>Leading Indicators: (causes)</a:t>
            </a:r>
          </a:p>
          <a:p>
            <a:pPr lvl="1">
              <a:spcBef>
                <a:spcPts val="0"/>
              </a:spcBef>
            </a:pPr>
            <a:r>
              <a:rPr lang="en-US" sz="3600" dirty="0">
                <a:solidFill>
                  <a:srgbClr val="003D4D"/>
                </a:solidFill>
              </a:rPr>
              <a:t>Investment in Research and Development</a:t>
            </a:r>
          </a:p>
          <a:p>
            <a:pPr lvl="1">
              <a:spcBef>
                <a:spcPts val="0"/>
              </a:spcBef>
            </a:pPr>
            <a:r>
              <a:rPr lang="en-US" sz="3600" dirty="0">
                <a:solidFill>
                  <a:srgbClr val="003D4D"/>
                </a:solidFill>
              </a:rPr>
              <a:t>Innovation (Ideas generated / implemented)</a:t>
            </a:r>
          </a:p>
          <a:p>
            <a:pPr lvl="1">
              <a:spcBef>
                <a:spcPts val="0"/>
              </a:spcBef>
            </a:pPr>
            <a:r>
              <a:rPr lang="en-US" sz="3600" dirty="0">
                <a:solidFill>
                  <a:srgbClr val="003D4D"/>
                </a:solidFill>
              </a:rPr>
              <a:t>Training/collaborative learning</a:t>
            </a:r>
          </a:p>
          <a:p>
            <a:pPr lvl="1">
              <a:spcBef>
                <a:spcPts val="0"/>
              </a:spcBef>
            </a:pPr>
            <a:r>
              <a:rPr lang="en-US" sz="3600" dirty="0">
                <a:solidFill>
                  <a:srgbClr val="003D4D"/>
                </a:solidFill>
              </a:rPr>
              <a:t>strategy</a:t>
            </a:r>
          </a:p>
          <a:p>
            <a:pPr lvl="1">
              <a:spcBef>
                <a:spcPts val="0"/>
              </a:spcBef>
            </a:pPr>
            <a:endParaRPr lang="en-US" sz="3600" dirty="0">
              <a:solidFill>
                <a:srgbClr val="003D4D"/>
              </a:solidFill>
            </a:endParaRPr>
          </a:p>
          <a:p>
            <a:pPr lvl="1">
              <a:spcBef>
                <a:spcPts val="0"/>
              </a:spcBef>
            </a:pPr>
            <a:endParaRPr lang="en-US" sz="3600" dirty="0">
              <a:solidFill>
                <a:srgbClr val="003D4D"/>
              </a:solidFill>
            </a:endParaRPr>
          </a:p>
          <a:p>
            <a:pPr marL="650230" lvl="1" indent="0">
              <a:spcBef>
                <a:spcPts val="0"/>
              </a:spcBef>
              <a:buNone/>
            </a:pPr>
            <a:r>
              <a:rPr lang="en-US" sz="3600" dirty="0">
                <a:solidFill>
                  <a:srgbClr val="0070C0"/>
                </a:solidFill>
              </a:rPr>
              <a:t>Limitations:</a:t>
            </a:r>
          </a:p>
          <a:p>
            <a:pPr lvl="1">
              <a:spcBef>
                <a:spcPts val="0"/>
              </a:spcBef>
              <a:buFontTx/>
              <a:buChar char="-"/>
            </a:pPr>
            <a:r>
              <a:rPr lang="en-US" sz="3600" dirty="0">
                <a:solidFill>
                  <a:srgbClr val="003D4D"/>
                </a:solidFill>
              </a:rPr>
              <a:t>Improvements to one small process may not have large impact on overall performance of a system</a:t>
            </a:r>
          </a:p>
          <a:p>
            <a:pPr lvl="1">
              <a:spcBef>
                <a:spcPts val="0"/>
              </a:spcBef>
              <a:buFontTx/>
              <a:buChar char="-"/>
            </a:pPr>
            <a:r>
              <a:rPr lang="en-US" sz="3600" dirty="0">
                <a:solidFill>
                  <a:srgbClr val="003D4D"/>
                </a:solidFill>
              </a:rPr>
              <a:t>R&amp;D reflects only 20% of innovation</a:t>
            </a:r>
          </a:p>
          <a:p>
            <a:pPr lvl="1">
              <a:spcBef>
                <a:spcPts val="0"/>
              </a:spcBef>
              <a:buFontTx/>
              <a:buChar char="-"/>
            </a:pPr>
            <a:r>
              <a:rPr lang="en-US" sz="3600" dirty="0">
                <a:solidFill>
                  <a:srgbClr val="003D4D"/>
                </a:solidFill>
              </a:rPr>
              <a:t>R&amp;D reflects only large investments, small investments with big impacts are usually lost in translation</a:t>
            </a:r>
          </a:p>
          <a:p>
            <a:pPr>
              <a:spcBef>
                <a:spcPts val="0"/>
              </a:spcBef>
              <a:buClr>
                <a:srgbClr val="00A8CB"/>
              </a:buClr>
            </a:pPr>
            <a:endParaRPr lang="en-US" sz="3600" dirty="0">
              <a:solidFill>
                <a:srgbClr val="00B050"/>
              </a:solidFill>
            </a:endParaRPr>
          </a:p>
          <a:p>
            <a:endParaRPr lang="en-US" dirty="0">
              <a:solidFill>
                <a:srgbClr val="003D4D"/>
              </a:solidFill>
            </a:endParaRPr>
          </a:p>
          <a:p>
            <a:endParaRPr lang="en-US" dirty="0">
              <a:solidFill>
                <a:srgbClr val="003D4D"/>
              </a:solidFill>
            </a:endParaRPr>
          </a:p>
        </p:txBody>
      </p:sp>
      <p:pic>
        <p:nvPicPr>
          <p:cNvPr id="6" name="Picture 2" descr="light-blue-geometric-shape-for-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
        <p:nvSpPr>
          <p:cNvPr id="11" name="Slide Number Placeholder 10"/>
          <p:cNvSpPr>
            <a:spLocks noGrp="1"/>
          </p:cNvSpPr>
          <p:nvPr>
            <p:ph type="sldNum" sz="quarter" idx="12"/>
          </p:nvPr>
        </p:nvSpPr>
        <p:spPr/>
        <p:txBody>
          <a:bodyPr/>
          <a:lstStyle/>
          <a:p>
            <a:fld id="{6D8C8F07-80EA-4E8A-BAB6-45BE6E6EEF2B}" type="slidenum">
              <a:rPr lang="en-US" smtClean="0">
                <a:solidFill>
                  <a:srgbClr val="004961">
                    <a:tint val="75000"/>
                  </a:srgbClr>
                </a:solidFill>
              </a:rPr>
              <a:pPr/>
              <a:t>12</a:t>
            </a:fld>
            <a:endParaRPr lang="en-US">
              <a:solidFill>
                <a:srgbClr val="004961">
                  <a:tint val="75000"/>
                </a:srgbClr>
              </a:solidFill>
            </a:endParaRPr>
          </a:p>
        </p:txBody>
      </p:sp>
    </p:spTree>
    <p:extLst>
      <p:ext uri="{BB962C8B-B14F-4D97-AF65-F5344CB8AC3E}">
        <p14:creationId xmlns:p14="http://schemas.microsoft.com/office/powerpoint/2010/main" val="13902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400532"/>
            <a:ext cx="11216640" cy="1413934"/>
          </a:xfrm>
        </p:spPr>
        <p:txBody>
          <a:bodyPr/>
          <a:lstStyle/>
          <a:p>
            <a:pPr algn="ctr"/>
            <a:r>
              <a:rPr lang="en-CA" dirty="0"/>
              <a:t>Investment in People “Human Capital” as a Leading Indicator</a:t>
            </a:r>
          </a:p>
        </p:txBody>
      </p:sp>
      <p:pic>
        <p:nvPicPr>
          <p:cNvPr id="8"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6690" y="6106200"/>
            <a:ext cx="5772150" cy="30384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36" y="223523"/>
            <a:ext cx="2657475" cy="26574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2000" y="783139"/>
            <a:ext cx="3759327" cy="211226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378" y="4814466"/>
            <a:ext cx="4613243" cy="3455480"/>
          </a:xfrm>
          <a:prstGeom prst="rect">
            <a:avLst/>
          </a:prstGeom>
        </p:spPr>
      </p:pic>
      <p:sp>
        <p:nvSpPr>
          <p:cNvPr id="11" name="TextBox 10"/>
          <p:cNvSpPr txBox="1"/>
          <p:nvPr/>
        </p:nvSpPr>
        <p:spPr>
          <a:xfrm>
            <a:off x="10127452" y="9332894"/>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139883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338"/>
            <a:ext cx="10464800" cy="2438400"/>
          </a:xfrm>
        </p:spPr>
        <p:txBody>
          <a:bodyPr/>
          <a:lstStyle/>
          <a:p>
            <a:r>
              <a:rPr lang="en-CA" dirty="0"/>
              <a:t>Improving on measuring productivity / competitiveness</a:t>
            </a:r>
          </a:p>
        </p:txBody>
      </p:sp>
      <p:sp>
        <p:nvSpPr>
          <p:cNvPr id="3" name="Content Placeholder 2"/>
          <p:cNvSpPr>
            <a:spLocks noGrp="1"/>
          </p:cNvSpPr>
          <p:nvPr>
            <p:ph idx="1"/>
          </p:nvPr>
        </p:nvSpPr>
        <p:spPr>
          <a:xfrm>
            <a:off x="624367" y="2345135"/>
            <a:ext cx="10464800" cy="5715000"/>
          </a:xfrm>
        </p:spPr>
        <p:txBody>
          <a:bodyPr anchor="t"/>
          <a:lstStyle/>
          <a:p>
            <a:pPr marL="0" indent="0">
              <a:spcBef>
                <a:spcPts val="0"/>
              </a:spcBef>
              <a:buNone/>
            </a:pPr>
            <a:endParaRPr lang="en-CA" dirty="0">
              <a:solidFill>
                <a:srgbClr val="003D4D"/>
              </a:solidFill>
            </a:endParaRPr>
          </a:p>
          <a:p>
            <a:pPr marL="0" indent="0">
              <a:spcBef>
                <a:spcPts val="0"/>
              </a:spcBef>
              <a:buNone/>
            </a:pPr>
            <a:r>
              <a:rPr lang="en-CA" dirty="0">
                <a:solidFill>
                  <a:srgbClr val="003D4D"/>
                </a:solidFill>
              </a:rPr>
              <a:t>There is no ‘silver bullet’ metric</a:t>
            </a:r>
          </a:p>
          <a:p>
            <a:pPr marL="0" indent="0">
              <a:spcBef>
                <a:spcPts val="0"/>
              </a:spcBef>
              <a:buNone/>
            </a:pPr>
            <a:endParaRPr lang="en-CA" dirty="0">
              <a:solidFill>
                <a:srgbClr val="003D4D"/>
              </a:solidFill>
            </a:endParaRPr>
          </a:p>
          <a:p>
            <a:pPr marL="0" indent="0">
              <a:spcBef>
                <a:spcPts val="0"/>
              </a:spcBef>
              <a:buNone/>
            </a:pPr>
            <a:r>
              <a:rPr lang="en-CA" dirty="0">
                <a:solidFill>
                  <a:srgbClr val="003D4D"/>
                </a:solidFill>
              </a:rPr>
              <a:t>There is value in using various metrics, know when to use them</a:t>
            </a:r>
          </a:p>
          <a:p>
            <a:pPr marL="0" indent="0">
              <a:spcBef>
                <a:spcPts val="0"/>
              </a:spcBef>
              <a:buNone/>
            </a:pPr>
            <a:endParaRPr lang="en-CA" dirty="0">
              <a:solidFill>
                <a:srgbClr val="003D4D"/>
              </a:solidFill>
            </a:endParaRPr>
          </a:p>
          <a:p>
            <a:pPr marL="0" indent="0">
              <a:spcBef>
                <a:spcPts val="0"/>
              </a:spcBef>
              <a:buNone/>
            </a:pPr>
            <a:r>
              <a:rPr lang="en-CA" dirty="0">
                <a:solidFill>
                  <a:srgbClr val="003D4D"/>
                </a:solidFill>
              </a:rPr>
              <a:t>What story does this metric tell?</a:t>
            </a:r>
          </a:p>
          <a:p>
            <a:pPr marL="0" indent="0">
              <a:spcBef>
                <a:spcPts val="0"/>
              </a:spcBef>
              <a:buNone/>
            </a:pPr>
            <a:endParaRPr lang="en-CA" dirty="0">
              <a:solidFill>
                <a:srgbClr val="003D4D"/>
              </a:solidFill>
            </a:endParaRPr>
          </a:p>
          <a:p>
            <a:pPr marL="0" indent="0">
              <a:spcBef>
                <a:spcPts val="0"/>
              </a:spcBef>
              <a:buNone/>
            </a:pPr>
            <a:r>
              <a:rPr lang="en-CA" dirty="0">
                <a:solidFill>
                  <a:srgbClr val="003D4D"/>
                </a:solidFill>
              </a:rPr>
              <a:t>Which metric best suits the people who will receive the information?</a:t>
            </a:r>
          </a:p>
          <a:p>
            <a:pPr marL="0" indent="0">
              <a:spcBef>
                <a:spcPts val="0"/>
              </a:spcBef>
              <a:buNone/>
            </a:pPr>
            <a:endParaRPr lang="en-CA" dirty="0">
              <a:solidFill>
                <a:srgbClr val="003D4D"/>
              </a:solidFill>
            </a:endParaRPr>
          </a:p>
          <a:p>
            <a:pPr marL="0" indent="0">
              <a:spcBef>
                <a:spcPts val="0"/>
              </a:spcBef>
              <a:buNone/>
            </a:pPr>
            <a:r>
              <a:rPr lang="en-CA" dirty="0">
                <a:solidFill>
                  <a:srgbClr val="003D4D"/>
                </a:solidFill>
              </a:rPr>
              <a:t>So then, what comes first?</a:t>
            </a:r>
          </a:p>
        </p:txBody>
      </p:sp>
      <p:pic>
        <p:nvPicPr>
          <p:cNvPr id="4"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7" name="TextBox 6"/>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310492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397000" y="3150279"/>
            <a:ext cx="6925656" cy="5838901"/>
          </a:xfrm>
          <a:prstGeom prst="rect">
            <a:avLst/>
          </a:prstGeom>
        </p:spPr>
      </p:pic>
      <p:pic>
        <p:nvPicPr>
          <p:cNvPr id="5" name="Picture 4"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6" name="TextBox 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600" y="2577389"/>
            <a:ext cx="2333171" cy="6472151"/>
          </a:xfrm>
          <a:prstGeom prst="rect">
            <a:avLst/>
          </a:prstGeom>
        </p:spPr>
      </p:pic>
      <p:sp>
        <p:nvSpPr>
          <p:cNvPr id="8" name="Title 1"/>
          <p:cNvSpPr>
            <a:spLocks noGrp="1"/>
          </p:cNvSpPr>
          <p:nvPr>
            <p:ph type="title"/>
          </p:nvPr>
        </p:nvSpPr>
        <p:spPr>
          <a:xfrm>
            <a:off x="177800" y="254000"/>
            <a:ext cx="11557000" cy="2438400"/>
          </a:xfrm>
        </p:spPr>
        <p:txBody>
          <a:bodyPr/>
          <a:lstStyle/>
          <a:p>
            <a:r>
              <a:rPr lang="en-CA" dirty="0">
                <a:solidFill>
                  <a:schemeClr val="tx1"/>
                </a:solidFill>
              </a:rPr>
              <a:t>Canadian Industry Hierarchy of Metrics – </a:t>
            </a:r>
            <a:r>
              <a:rPr lang="en-CA" sz="2400" dirty="0">
                <a:solidFill>
                  <a:schemeClr val="tx1"/>
                </a:solidFill>
              </a:rPr>
              <a:t>Based on Maslow’s Hierarchy of Needs + Business Productivity Theory</a:t>
            </a:r>
          </a:p>
        </p:txBody>
      </p:sp>
    </p:spTree>
    <p:extLst>
      <p:ext uri="{BB962C8B-B14F-4D97-AF65-F5344CB8AC3E}">
        <p14:creationId xmlns:p14="http://schemas.microsoft.com/office/powerpoint/2010/main" val="328148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0" y="609600"/>
            <a:ext cx="12001500" cy="8001000"/>
          </a:xfrm>
          <a:prstGeom prst="rect">
            <a:avLst/>
          </a:prstGeom>
        </p:spPr>
      </p:pic>
      <p:sp>
        <p:nvSpPr>
          <p:cNvPr id="7" name="TextBox 6"/>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406086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Ideas are important"/>
          <p:cNvSpPr>
            <a:spLocks noGrp="1"/>
          </p:cNvSpPr>
          <p:nvPr>
            <p:ph type="title"/>
          </p:nvPr>
        </p:nvSpPr>
        <p:spPr>
          <a:xfrm>
            <a:off x="-825500" y="314349"/>
            <a:ext cx="10464800" cy="1346200"/>
          </a:xfrm>
          <a:prstGeom prst="rect">
            <a:avLst/>
          </a:prstGeom>
        </p:spPr>
        <p:txBody>
          <a:bodyPr/>
          <a:lstStyle/>
          <a:p>
            <a:r>
              <a:rPr lang="en-US" dirty="0"/>
              <a:t>Innovation</a:t>
            </a:r>
            <a:r>
              <a:rPr dirty="0"/>
              <a:t> </a:t>
            </a:r>
            <a:r>
              <a:rPr lang="en-US" dirty="0"/>
              <a:t>is</a:t>
            </a:r>
            <a:r>
              <a:rPr dirty="0"/>
              <a:t> important</a:t>
            </a:r>
          </a:p>
        </p:txBody>
      </p:sp>
      <p:sp>
        <p:nvSpPr>
          <p:cNvPr id="486" name="&quot;Capital isn't so important in business. Experience isn't so important. You can get both these things.”…"/>
          <p:cNvSpPr>
            <a:spLocks noGrp="1"/>
          </p:cNvSpPr>
          <p:nvPr>
            <p:ph type="body" idx="1"/>
          </p:nvPr>
        </p:nvSpPr>
        <p:spPr>
          <a:xfrm>
            <a:off x="1397000" y="2057400"/>
            <a:ext cx="10464800" cy="5715000"/>
          </a:xfrm>
          <a:prstGeom prst="rect">
            <a:avLst/>
          </a:prstGeom>
        </p:spPr>
        <p:txBody>
          <a:bodyPr/>
          <a:lstStyle/>
          <a:p>
            <a:pPr algn="r">
              <a:buSzTx/>
              <a:buNone/>
              <a:defRPr sz="2400">
                <a:solidFill>
                  <a:schemeClr val="accent1"/>
                </a:solidFill>
                <a:latin typeface="Arial"/>
                <a:ea typeface="Arial"/>
                <a:cs typeface="Arial"/>
                <a:sym typeface="Arial"/>
              </a:defRPr>
            </a:pPr>
            <a:r>
              <a:rPr sz="3600" dirty="0">
                <a:solidFill>
                  <a:srgbClr val="002060"/>
                </a:solidFill>
              </a:rPr>
              <a:t>"Capital isn't so important in business. Experience isn't so important. You can get both these things.” </a:t>
            </a:r>
          </a:p>
          <a:p>
            <a:pPr algn="r">
              <a:buSzTx/>
              <a:buNone/>
              <a:defRPr sz="2400">
                <a:solidFill>
                  <a:schemeClr val="accent1"/>
                </a:solidFill>
                <a:latin typeface="Arial"/>
                <a:ea typeface="Arial"/>
                <a:cs typeface="Arial"/>
                <a:sym typeface="Arial"/>
              </a:defRPr>
            </a:pPr>
            <a:r>
              <a:rPr sz="3600" dirty="0">
                <a:solidFill>
                  <a:srgbClr val="002060"/>
                </a:solidFill>
              </a:rPr>
              <a:t>“What is important is ideas. If you have ideas, you have the main asset you need, and there isn't any limit to what you can do with your business and your life.“</a:t>
            </a:r>
          </a:p>
          <a:p>
            <a:pPr algn="r">
              <a:buSzTx/>
              <a:buNone/>
              <a:defRPr sz="2400">
                <a:latin typeface="Arial"/>
                <a:ea typeface="Arial"/>
                <a:cs typeface="Arial"/>
                <a:sym typeface="Arial"/>
              </a:defRPr>
            </a:pPr>
            <a:br>
              <a:rPr sz="3600" dirty="0">
                <a:solidFill>
                  <a:srgbClr val="002060"/>
                </a:solidFill>
              </a:rPr>
            </a:br>
            <a:r>
              <a:rPr dirty="0">
                <a:solidFill>
                  <a:srgbClr val="F26531"/>
                </a:solidFill>
              </a:rPr>
              <a:t>— Harvey Firestone</a:t>
            </a:r>
          </a:p>
        </p:txBody>
      </p:sp>
      <p:pic>
        <p:nvPicPr>
          <p:cNvPr id="4" name="Picture 3"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2" name="TextBox 1"/>
          <p:cNvSpPr txBox="1"/>
          <p:nvPr/>
        </p:nvSpPr>
        <p:spPr>
          <a:xfrm>
            <a:off x="711200" y="7467600"/>
            <a:ext cx="7391400" cy="1200329"/>
          </a:xfrm>
          <a:prstGeom prst="rect">
            <a:avLst/>
          </a:prstGeom>
          <a:solidFill>
            <a:schemeClr val="bg1">
              <a:lumMod val="95000"/>
            </a:schemeClr>
          </a:solidFill>
        </p:spPr>
        <p:txBody>
          <a:bodyPr wrap="square" rtlCol="0">
            <a:spAutoFit/>
          </a:bodyPr>
          <a:lstStyle/>
          <a:p>
            <a:r>
              <a:rPr lang="en-US" dirty="0"/>
              <a:t>Investing in your people – training for creativity and innovation</a:t>
            </a:r>
          </a:p>
        </p:txBody>
      </p:sp>
      <p:sp>
        <p:nvSpPr>
          <p:cNvPr id="6" name="TextBox 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102267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6444"/>
          <a:stretch/>
        </p:blipFill>
        <p:spPr>
          <a:xfrm>
            <a:off x="0" y="0"/>
            <a:ext cx="4226560" cy="97536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7999"/>
          <a:stretch/>
        </p:blipFill>
        <p:spPr>
          <a:xfrm>
            <a:off x="4226560" y="11034"/>
            <a:ext cx="8778240" cy="9753600"/>
          </a:xfrm>
          <a:prstGeom prst="rect">
            <a:avLst/>
          </a:prstGeom>
        </p:spPr>
      </p:pic>
      <p:sp>
        <p:nvSpPr>
          <p:cNvPr id="4" name="Text Box 14"/>
          <p:cNvSpPr txBox="1">
            <a:spLocks noGrp="1" noChangeArrowheads="1"/>
          </p:cNvSpPr>
          <p:nvPr>
            <p:ph idx="1"/>
          </p:nvPr>
        </p:nvSpPr>
        <p:spPr bwMode="auto">
          <a:xfrm>
            <a:off x="216747" y="4486381"/>
            <a:ext cx="7911253" cy="80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algn="ctr" eaLnBrk="1" hangingPunct="1">
              <a:spcBef>
                <a:spcPct val="30000"/>
              </a:spcBef>
              <a:buNone/>
            </a:pPr>
            <a:r>
              <a:rPr lang="en-US" altLang="en-US" sz="4551" b="1" dirty="0">
                <a:solidFill>
                  <a:schemeClr val="bg1"/>
                </a:solidFill>
                <a:latin typeface="Calibri" pitchFamily="34" charset="0"/>
                <a:sym typeface="Helvetica Light" pitchFamily="-84" charset="0"/>
              </a:rPr>
              <a:t>“</a:t>
            </a:r>
          </a:p>
        </p:txBody>
      </p:sp>
      <p:sp>
        <p:nvSpPr>
          <p:cNvPr id="11" name="Rectangle 10"/>
          <p:cNvSpPr/>
          <p:nvPr/>
        </p:nvSpPr>
        <p:spPr>
          <a:xfrm>
            <a:off x="5345982" y="9178035"/>
            <a:ext cx="1997663" cy="355034"/>
          </a:xfrm>
          <a:prstGeom prst="rect">
            <a:avLst/>
          </a:prstGeom>
        </p:spPr>
        <p:txBody>
          <a:bodyPr wrap="none">
            <a:spAutoFit/>
          </a:bodyPr>
          <a:lstStyle/>
          <a:p>
            <a:r>
              <a:rPr lang="en-US" sz="1707" i="1" dirty="0">
                <a:solidFill>
                  <a:schemeClr val="bg1">
                    <a:lumMod val="65000"/>
                  </a:schemeClr>
                </a:solidFill>
              </a:rPr>
              <a:t>© GO Productivity </a:t>
            </a:r>
          </a:p>
        </p:txBody>
      </p:sp>
      <p:pic>
        <p:nvPicPr>
          <p:cNvPr id="7" name="Picture 6"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3" name="Rectangle 2"/>
          <p:cNvSpPr/>
          <p:nvPr/>
        </p:nvSpPr>
        <p:spPr>
          <a:xfrm>
            <a:off x="499957" y="449170"/>
            <a:ext cx="11488843" cy="707886"/>
          </a:xfrm>
          <a:prstGeom prst="rect">
            <a:avLst/>
          </a:prstGeom>
        </p:spPr>
        <p:txBody>
          <a:bodyPr wrap="square">
            <a:spAutoFit/>
          </a:bodyPr>
          <a:lstStyle/>
          <a:p>
            <a:r>
              <a:rPr lang="en-US" sz="4000" dirty="0">
                <a:latin typeface="Rockwell" panose="02060603020205020403" pitchFamily="18" charset="0"/>
              </a:rPr>
              <a:t>Successful Innovation is Based on Collaboration</a:t>
            </a:r>
          </a:p>
        </p:txBody>
      </p:sp>
      <p:sp>
        <p:nvSpPr>
          <p:cNvPr id="8" name="“Innovation is the advancement of technologies, ideas, or methods through the introduction of new or improved products or processes.”…"/>
          <p:cNvSpPr txBox="1">
            <a:spLocks/>
          </p:cNvSpPr>
          <p:nvPr/>
        </p:nvSpPr>
        <p:spPr bwMode="auto">
          <a:xfrm>
            <a:off x="499957" y="3087299"/>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797" tIns="50797" rIns="50797" bIns="50797" numCol="1" anchor="ctr" anchorCtr="0" compatLnSpc="1">
            <a:prstTxWarp prst="textNoShape">
              <a:avLst/>
            </a:prstTxWarp>
          </a:bodyPr>
          <a:lstStyle>
            <a:lvl1pPr marL="379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S PGothic" pitchFamily="34" charset="-128"/>
                <a:cs typeface="+mn-cs"/>
                <a:sym typeface="Helvetica Light" charset="0"/>
              </a:defRPr>
            </a:lvl1pPr>
            <a:lvl2pPr marL="760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2pPr>
            <a:lvl3pPr marL="1141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3pPr>
            <a:lvl4pPr marL="1522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4pPr>
            <a:lvl5pPr marL="1903413" indent="-379413" algn="l" defTabSz="582613" rtl="0" eaLnBrk="0" fontAlgn="base" hangingPunct="0">
              <a:spcBef>
                <a:spcPts val="4200"/>
              </a:spcBef>
              <a:spcAft>
                <a:spcPct val="0"/>
              </a:spcAft>
              <a:buSzPct val="100000"/>
              <a:buChar char="•"/>
              <a:defRPr sz="3200">
                <a:solidFill>
                  <a:srgbClr val="000000"/>
                </a:solidFill>
                <a:latin typeface="Calibri" panose="020F0502020204030204" pitchFamily="34" charset="0"/>
                <a:ea typeface="+mn-ea"/>
                <a:cs typeface="+mn-cs"/>
                <a:sym typeface="Helvetica Light" charset="0"/>
              </a:defRPr>
            </a:lvl5pPr>
            <a:lvl6pPr marL="2362079"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256"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432"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609" indent="-380980" algn="l" defTabSz="58417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a:lstStyle>
          <a:p>
            <a:pPr marL="0" indent="0">
              <a:buSzTx/>
              <a:buFontTx/>
              <a:buNone/>
              <a:defRPr sz="2800" b="1" i="1">
                <a:solidFill>
                  <a:srgbClr val="F26531"/>
                </a:solidFill>
              </a:defRPr>
            </a:pPr>
            <a:r>
              <a:rPr lang="en-US" sz="3600" b="1" i="1" kern="0" dirty="0">
                <a:solidFill>
                  <a:srgbClr val="002060"/>
                </a:solidFill>
              </a:rPr>
              <a:t>“Innovation is the advancement of </a:t>
            </a:r>
            <a:r>
              <a:rPr lang="en-US" sz="3600" b="1" i="1" u="sng" kern="0" dirty="0">
                <a:solidFill>
                  <a:srgbClr val="002060"/>
                </a:solidFill>
              </a:rPr>
              <a:t>technologies</a:t>
            </a:r>
            <a:r>
              <a:rPr lang="en-US" sz="3600" b="1" i="1" kern="0" dirty="0">
                <a:solidFill>
                  <a:srgbClr val="002060"/>
                </a:solidFill>
              </a:rPr>
              <a:t>, </a:t>
            </a:r>
            <a:r>
              <a:rPr lang="en-US" sz="3600" b="1" i="1" u="sng" kern="0" dirty="0">
                <a:solidFill>
                  <a:srgbClr val="002060"/>
                </a:solidFill>
              </a:rPr>
              <a:t>ideas</a:t>
            </a:r>
            <a:r>
              <a:rPr lang="en-US" sz="3600" b="1" i="1" kern="0" dirty="0">
                <a:solidFill>
                  <a:srgbClr val="002060"/>
                </a:solidFill>
              </a:rPr>
              <a:t>, or </a:t>
            </a:r>
            <a:r>
              <a:rPr lang="en-US" sz="3600" b="1" i="1" u="sng" kern="0" dirty="0">
                <a:solidFill>
                  <a:srgbClr val="002060"/>
                </a:solidFill>
              </a:rPr>
              <a:t>methods</a:t>
            </a:r>
            <a:r>
              <a:rPr lang="en-US" sz="3600" b="1" i="1" kern="0" dirty="0">
                <a:solidFill>
                  <a:srgbClr val="002060"/>
                </a:solidFill>
              </a:rPr>
              <a:t> through the introduction of new or improved products or processes.”</a:t>
            </a:r>
          </a:p>
          <a:p>
            <a:pPr marL="0" indent="0">
              <a:buSzTx/>
              <a:buFontTx/>
              <a:buNone/>
              <a:defRPr sz="2800" b="1" i="1">
                <a:solidFill>
                  <a:srgbClr val="F26531"/>
                </a:solidFill>
              </a:defRPr>
            </a:pPr>
            <a:endParaRPr lang="en-US" sz="3600" b="1" i="1" kern="0" dirty="0">
              <a:solidFill>
                <a:srgbClr val="F26531"/>
              </a:solidFill>
            </a:endParaRPr>
          </a:p>
          <a:p>
            <a:pPr marL="0" indent="0">
              <a:buSzTx/>
              <a:buFontTx/>
              <a:buNone/>
              <a:defRPr sz="2800" b="1">
                <a:solidFill>
                  <a:schemeClr val="accent2"/>
                </a:solidFill>
              </a:defRPr>
            </a:pPr>
            <a:r>
              <a:rPr lang="en-US" sz="3600" b="1" kern="0" dirty="0">
                <a:solidFill>
                  <a:schemeClr val="accent2"/>
                </a:solidFill>
              </a:rPr>
              <a:t>“</a:t>
            </a:r>
            <a:r>
              <a:rPr lang="en-US" sz="3600" b="1" kern="0" dirty="0">
                <a:solidFill>
                  <a:srgbClr val="002060"/>
                </a:solidFill>
              </a:rPr>
              <a:t>Innovation is </a:t>
            </a:r>
            <a:r>
              <a:rPr lang="en-US" sz="3600" b="1" i="1" kern="0" dirty="0">
                <a:solidFill>
                  <a:srgbClr val="002060"/>
                </a:solidFill>
              </a:rPr>
              <a:t>two or more people or organizations working collaboratively towards a common goal </a:t>
            </a:r>
            <a:r>
              <a:rPr lang="en-US" sz="3600" b="1" kern="0" dirty="0">
                <a:solidFill>
                  <a:srgbClr val="002060"/>
                </a:solidFill>
              </a:rPr>
              <a:t>of advancing new or improved technologies, ideas, or methods.</a:t>
            </a:r>
            <a:r>
              <a:rPr lang="en-US" sz="3600" b="1" i="1" kern="0" dirty="0">
                <a:solidFill>
                  <a:srgbClr val="002060"/>
                </a:solidFill>
              </a:rPr>
              <a:t>”</a:t>
            </a:r>
          </a:p>
        </p:txBody>
      </p:sp>
      <p:sp>
        <p:nvSpPr>
          <p:cNvPr id="9" name="Triangle"/>
          <p:cNvSpPr/>
          <p:nvPr/>
        </p:nvSpPr>
        <p:spPr>
          <a:xfrm rot="10800000">
            <a:off x="2443479" y="4486381"/>
            <a:ext cx="2667001" cy="1083397"/>
          </a:xfrm>
          <a:prstGeom prst="triangle">
            <a:avLst>
              <a:gd name="adj" fmla="val 48734"/>
            </a:avLst>
          </a:prstGeom>
          <a:solidFill>
            <a:schemeClr val="accent1"/>
          </a:solidFill>
          <a:ln w="12700">
            <a:solidFill>
              <a:schemeClr val="accent1"/>
            </a:solidFill>
            <a:miter/>
          </a:ln>
        </p:spPr>
        <p:txBody>
          <a:bodyPr lIns="45719" rIns="45719" anchor="ctr"/>
          <a:lstStyle/>
          <a:p>
            <a:pPr algn="ctr">
              <a:defRPr>
                <a:solidFill>
                  <a:srgbClr val="FFFFFF"/>
                </a:solidFill>
              </a:defRPr>
            </a:pPr>
            <a:endParaRPr/>
          </a:p>
        </p:txBody>
      </p:sp>
      <p:sp>
        <p:nvSpPr>
          <p:cNvPr id="10" name="TextBox 9"/>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320540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Innovation goes beyond new products and technologies"/>
          <p:cNvSpPr>
            <a:spLocks noGrp="1"/>
          </p:cNvSpPr>
          <p:nvPr>
            <p:ph type="title"/>
          </p:nvPr>
        </p:nvSpPr>
        <p:spPr>
          <a:xfrm>
            <a:off x="535653" y="-43710"/>
            <a:ext cx="11216640" cy="1885247"/>
          </a:xfrm>
          <a:prstGeom prst="rect">
            <a:avLst/>
          </a:prstGeom>
        </p:spPr>
        <p:txBody>
          <a:bodyPr/>
          <a:lstStyle>
            <a:lvl1pPr>
              <a:defRPr sz="3200"/>
            </a:lvl1pPr>
          </a:lstStyle>
          <a:p>
            <a:r>
              <a:rPr dirty="0"/>
              <a:t>Innovation </a:t>
            </a:r>
            <a:r>
              <a:rPr lang="en-US" dirty="0"/>
              <a:t>G</a:t>
            </a:r>
            <a:r>
              <a:rPr dirty="0"/>
              <a:t>oes </a:t>
            </a:r>
            <a:r>
              <a:rPr lang="en-US" dirty="0"/>
              <a:t>B</a:t>
            </a:r>
            <a:r>
              <a:rPr dirty="0"/>
              <a:t>eyond </a:t>
            </a:r>
            <a:r>
              <a:rPr lang="en-US" dirty="0"/>
              <a:t>N</a:t>
            </a:r>
            <a:r>
              <a:rPr dirty="0"/>
              <a:t>ew </a:t>
            </a:r>
            <a:r>
              <a:rPr lang="en-US" dirty="0"/>
              <a:t>P</a:t>
            </a:r>
            <a:r>
              <a:rPr dirty="0"/>
              <a:t>roducts and </a:t>
            </a:r>
            <a:r>
              <a:rPr lang="en-US" dirty="0"/>
              <a:t>T</a:t>
            </a:r>
            <a:r>
              <a:rPr dirty="0"/>
              <a:t>echnologies</a:t>
            </a:r>
          </a:p>
        </p:txBody>
      </p:sp>
      <p:grpSp>
        <p:nvGrpSpPr>
          <p:cNvPr id="447" name="Group"/>
          <p:cNvGrpSpPr/>
          <p:nvPr/>
        </p:nvGrpSpPr>
        <p:grpSpPr>
          <a:xfrm>
            <a:off x="3200653" y="3128740"/>
            <a:ext cx="6514719" cy="4899710"/>
            <a:chOff x="-1" y="0"/>
            <a:chExt cx="4580660" cy="3445107"/>
          </a:xfrm>
        </p:grpSpPr>
        <p:grpSp>
          <p:nvGrpSpPr>
            <p:cNvPr id="440" name="Group"/>
            <p:cNvGrpSpPr/>
            <p:nvPr/>
          </p:nvGrpSpPr>
          <p:grpSpPr>
            <a:xfrm>
              <a:off x="64942" y="0"/>
              <a:ext cx="4385832" cy="3445107"/>
              <a:chOff x="-1" y="0"/>
              <a:chExt cx="4385831" cy="3445106"/>
            </a:xfrm>
          </p:grpSpPr>
          <p:sp>
            <p:nvSpPr>
              <p:cNvPr id="434" name="Line"/>
              <p:cNvSpPr/>
              <p:nvPr/>
            </p:nvSpPr>
            <p:spPr>
              <a:xfrm flipH="1">
                <a:off x="982806" y="0"/>
                <a:ext cx="2552990" cy="3445106"/>
              </a:xfrm>
              <a:prstGeom prst="line">
                <a:avLst/>
              </a:prstGeom>
              <a:noFill/>
              <a:ln w="25400" cap="flat">
                <a:solidFill>
                  <a:schemeClr val="accent1"/>
                </a:solidFill>
                <a:prstDash val="sysDot"/>
                <a:round/>
              </a:ln>
              <a:effectLst/>
            </p:spPr>
            <p:txBody>
              <a:bodyPr wrap="square" lIns="65023" tIns="65023" rIns="65023" bIns="65023" numCol="1" anchor="t">
                <a:noAutofit/>
              </a:bodyPr>
              <a:lstStyle/>
              <a:p>
                <a:pPr defTabSz="1300460" eaLnBrk="1" fontAlgn="auto" hangingPunct="1">
                  <a:spcBef>
                    <a:spcPts val="0"/>
                  </a:spcBef>
                  <a:spcAft>
                    <a:spcPts val="0"/>
                  </a:spcAft>
                </a:pPr>
                <a:endParaRPr sz="2560" kern="0">
                  <a:solidFill>
                    <a:sysClr val="windowText" lastClr="000000"/>
                  </a:solidFill>
                </a:endParaRPr>
              </a:p>
            </p:txBody>
          </p:sp>
          <p:sp>
            <p:nvSpPr>
              <p:cNvPr id="435" name="Line"/>
              <p:cNvSpPr/>
              <p:nvPr/>
            </p:nvSpPr>
            <p:spPr>
              <a:xfrm>
                <a:off x="-1" y="1722552"/>
                <a:ext cx="4385831" cy="1"/>
              </a:xfrm>
              <a:prstGeom prst="line">
                <a:avLst/>
              </a:prstGeom>
              <a:noFill/>
              <a:ln w="25400" cap="flat">
                <a:solidFill>
                  <a:schemeClr val="accent1"/>
                </a:solidFill>
                <a:prstDash val="sysDot"/>
                <a:round/>
              </a:ln>
              <a:effectLst/>
            </p:spPr>
            <p:txBody>
              <a:bodyPr wrap="square" lIns="65023" tIns="65023" rIns="65023" bIns="65023" numCol="1" anchor="t">
                <a:noAutofit/>
              </a:bodyPr>
              <a:lstStyle/>
              <a:p>
                <a:pPr defTabSz="1300460" eaLnBrk="1" fontAlgn="auto" hangingPunct="1">
                  <a:spcBef>
                    <a:spcPts val="0"/>
                  </a:spcBef>
                  <a:spcAft>
                    <a:spcPts val="0"/>
                  </a:spcAft>
                </a:pPr>
                <a:endParaRPr sz="2560" kern="0">
                  <a:solidFill>
                    <a:sysClr val="windowText" lastClr="000000"/>
                  </a:solidFill>
                </a:endParaRPr>
              </a:p>
            </p:txBody>
          </p:sp>
          <p:sp>
            <p:nvSpPr>
              <p:cNvPr id="436" name="Line"/>
              <p:cNvSpPr/>
              <p:nvPr/>
            </p:nvSpPr>
            <p:spPr>
              <a:xfrm>
                <a:off x="851476" y="0"/>
                <a:ext cx="2880593" cy="3445106"/>
              </a:xfrm>
              <a:prstGeom prst="line">
                <a:avLst/>
              </a:prstGeom>
              <a:noFill/>
              <a:ln w="25400" cap="flat">
                <a:solidFill>
                  <a:schemeClr val="accent1"/>
                </a:solidFill>
                <a:prstDash val="sysDot"/>
                <a:round/>
              </a:ln>
              <a:effectLst/>
            </p:spPr>
            <p:txBody>
              <a:bodyPr wrap="square" lIns="65023" tIns="65023" rIns="65023" bIns="65023" numCol="1" anchor="t">
                <a:noAutofit/>
              </a:bodyPr>
              <a:lstStyle/>
              <a:p>
                <a:pPr defTabSz="1300460" eaLnBrk="1" fontAlgn="auto" hangingPunct="1">
                  <a:spcBef>
                    <a:spcPts val="0"/>
                  </a:spcBef>
                  <a:spcAft>
                    <a:spcPts val="0"/>
                  </a:spcAft>
                </a:pPr>
                <a:endParaRPr sz="2560" kern="0">
                  <a:solidFill>
                    <a:sysClr val="windowText" lastClr="000000"/>
                  </a:solidFill>
                </a:endParaRPr>
              </a:p>
            </p:txBody>
          </p:sp>
          <p:grpSp>
            <p:nvGrpSpPr>
              <p:cNvPr id="439" name="Group"/>
              <p:cNvGrpSpPr/>
              <p:nvPr/>
            </p:nvGrpSpPr>
            <p:grpSpPr>
              <a:xfrm>
                <a:off x="1701511" y="1101278"/>
                <a:ext cx="1244024" cy="1239513"/>
                <a:chOff x="0" y="-1"/>
                <a:chExt cx="1244022" cy="1239512"/>
              </a:xfrm>
            </p:grpSpPr>
            <p:sp>
              <p:nvSpPr>
                <p:cNvPr id="437" name="Oval"/>
                <p:cNvSpPr/>
                <p:nvPr/>
              </p:nvSpPr>
              <p:spPr>
                <a:xfrm>
                  <a:off x="0" y="-1"/>
                  <a:ext cx="1244022" cy="1239512"/>
                </a:xfrm>
                <a:prstGeom prst="ellipse">
                  <a:avLst/>
                </a:prstGeom>
                <a:solidFill>
                  <a:srgbClr val="66BC29"/>
                </a:solidFill>
                <a:ln w="12700" cap="flat">
                  <a:noFill/>
                  <a:miter lim="400000"/>
                </a:ln>
                <a:effectLst/>
              </p:spPr>
              <p:txBody>
                <a:bodyPr wrap="square" lIns="65023" tIns="65023" rIns="65023" bIns="65023" numCol="1" anchor="ctr">
                  <a:noAutofit/>
                </a:bodyPr>
                <a:lstStyle/>
                <a:p>
                  <a:pPr algn="ctr" defTabSz="1300460" eaLnBrk="1" fontAlgn="auto" hangingPunct="1">
                    <a:lnSpc>
                      <a:spcPct val="90000"/>
                    </a:lnSpc>
                    <a:spcBef>
                      <a:spcPts val="569"/>
                    </a:spcBef>
                    <a:spcAft>
                      <a:spcPts val="0"/>
                    </a:spcAft>
                    <a:defRPr>
                      <a:latin typeface="Arial"/>
                      <a:ea typeface="Arial"/>
                      <a:cs typeface="Arial"/>
                      <a:sym typeface="Arial"/>
                    </a:defRPr>
                  </a:pPr>
                  <a:endParaRPr sz="2560" kern="0">
                    <a:solidFill>
                      <a:sysClr val="windowText" lastClr="000000"/>
                    </a:solidFill>
                    <a:latin typeface="Arial"/>
                    <a:ea typeface="Arial"/>
                    <a:cs typeface="Arial"/>
                    <a:sym typeface="Arial"/>
                  </a:endParaRPr>
                </a:p>
              </p:txBody>
            </p:sp>
            <p:sp>
              <p:nvSpPr>
                <p:cNvPr id="438" name="Innovation"/>
                <p:cNvSpPr/>
                <p:nvPr/>
              </p:nvSpPr>
              <p:spPr>
                <a:xfrm>
                  <a:off x="42722" y="448931"/>
                  <a:ext cx="1158576" cy="3416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algn="ctr">
                    <a:lnSpc>
                      <a:spcPct val="90000"/>
                    </a:lnSpc>
                    <a:spcBef>
                      <a:spcPts val="400"/>
                    </a:spcBef>
                    <a:defRPr>
                      <a:solidFill>
                        <a:srgbClr val="FFFFFF"/>
                      </a:solidFill>
                    </a:defRPr>
                  </a:lvl1pPr>
                </a:lstStyle>
                <a:p>
                  <a:pPr defTabSz="1300460" eaLnBrk="1" fontAlgn="auto" hangingPunct="1">
                    <a:spcBef>
                      <a:spcPts val="569"/>
                    </a:spcBef>
                    <a:spcAft>
                      <a:spcPts val="0"/>
                    </a:spcAft>
                  </a:pPr>
                  <a:r>
                    <a:rPr sz="2560" kern="0"/>
                    <a:t>Innovation</a:t>
                  </a:r>
                </a:p>
              </p:txBody>
            </p:sp>
          </p:grpSp>
        </p:grpSp>
        <p:sp>
          <p:nvSpPr>
            <p:cNvPr id="441" name="Market Extension"/>
            <p:cNvSpPr/>
            <p:nvPr/>
          </p:nvSpPr>
          <p:spPr>
            <a:xfrm>
              <a:off x="1636568" y="68355"/>
              <a:ext cx="1308967" cy="5909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algn="ctr" defTabSz="1300460" eaLnBrk="1" fontAlgn="auto" hangingPunct="1">
                <a:lnSpc>
                  <a:spcPct val="90000"/>
                </a:lnSpc>
                <a:spcBef>
                  <a:spcPts val="1422"/>
                </a:spcBef>
                <a:spcAft>
                  <a:spcPts val="0"/>
                </a:spcAft>
                <a:defRPr b="1">
                  <a:solidFill>
                    <a:srgbClr val="003D4D"/>
                  </a:solidFill>
                </a:defRPr>
              </a:pPr>
              <a:r>
                <a:rPr sz="2560" b="1" kern="0">
                  <a:solidFill>
                    <a:srgbClr val="003D4D"/>
                  </a:solidFill>
                </a:rPr>
                <a:t>Market </a:t>
              </a:r>
              <a:r>
                <a:rPr sz="2560" kern="0">
                  <a:solidFill>
                    <a:srgbClr val="003D4D"/>
                  </a:solidFill>
                </a:rPr>
                <a:t>Extension</a:t>
              </a:r>
            </a:p>
          </p:txBody>
        </p:sp>
        <p:sp>
          <p:nvSpPr>
            <p:cNvPr id="442" name="Technology Invention"/>
            <p:cNvSpPr/>
            <p:nvPr/>
          </p:nvSpPr>
          <p:spPr>
            <a:xfrm>
              <a:off x="-1" y="826339"/>
              <a:ext cx="1571626" cy="5909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algn="ctr" defTabSz="1300460" eaLnBrk="1" fontAlgn="auto" hangingPunct="1">
                <a:lnSpc>
                  <a:spcPct val="90000"/>
                </a:lnSpc>
                <a:spcBef>
                  <a:spcPts val="1422"/>
                </a:spcBef>
                <a:spcAft>
                  <a:spcPts val="0"/>
                </a:spcAft>
                <a:defRPr b="1"/>
              </a:pPr>
              <a:r>
                <a:rPr sz="2560" b="1" kern="0">
                  <a:solidFill>
                    <a:sysClr val="windowText" lastClr="000000"/>
                  </a:solidFill>
                </a:rPr>
                <a:t>Technology </a:t>
              </a:r>
              <a:r>
                <a:rPr sz="2560" kern="0">
                  <a:solidFill>
                    <a:sysClr val="windowText" lastClr="000000"/>
                  </a:solidFill>
                </a:rPr>
                <a:t>Invention</a:t>
              </a:r>
            </a:p>
          </p:txBody>
        </p:sp>
        <p:sp>
          <p:nvSpPr>
            <p:cNvPr id="443" name="Product Improvement/Integration"/>
            <p:cNvSpPr/>
            <p:nvPr/>
          </p:nvSpPr>
          <p:spPr>
            <a:xfrm>
              <a:off x="64943" y="1997493"/>
              <a:ext cx="1570182" cy="840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algn="ctr" defTabSz="1300460" eaLnBrk="1" fontAlgn="auto" hangingPunct="1">
                <a:lnSpc>
                  <a:spcPct val="90000"/>
                </a:lnSpc>
                <a:spcBef>
                  <a:spcPts val="1422"/>
                </a:spcBef>
                <a:spcAft>
                  <a:spcPts val="0"/>
                </a:spcAft>
                <a:defRPr b="1">
                  <a:solidFill>
                    <a:srgbClr val="003D4D"/>
                  </a:solidFill>
                </a:defRPr>
              </a:pPr>
              <a:r>
                <a:rPr sz="2560" b="1" kern="0">
                  <a:solidFill>
                    <a:srgbClr val="003D4D"/>
                  </a:solidFill>
                </a:rPr>
                <a:t>Product </a:t>
              </a:r>
              <a:r>
                <a:rPr sz="2560" kern="0">
                  <a:solidFill>
                    <a:srgbClr val="003D4D"/>
                  </a:solidFill>
                </a:rPr>
                <a:t>Improvement/Integration</a:t>
              </a:r>
            </a:p>
          </p:txBody>
        </p:sp>
        <p:sp>
          <p:nvSpPr>
            <p:cNvPr id="444" name="System Solutions"/>
            <p:cNvSpPr/>
            <p:nvPr/>
          </p:nvSpPr>
          <p:spPr>
            <a:xfrm>
              <a:off x="1701511" y="2755477"/>
              <a:ext cx="1308966" cy="5909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algn="ctr" defTabSz="1300460" eaLnBrk="1" fontAlgn="auto" hangingPunct="1">
                <a:lnSpc>
                  <a:spcPct val="90000"/>
                </a:lnSpc>
                <a:spcBef>
                  <a:spcPts val="1422"/>
                </a:spcBef>
                <a:spcAft>
                  <a:spcPts val="0"/>
                </a:spcAft>
                <a:defRPr b="1">
                  <a:solidFill>
                    <a:srgbClr val="003D4D"/>
                  </a:solidFill>
                </a:defRPr>
              </a:pPr>
              <a:r>
                <a:rPr sz="2560" b="1" kern="0" dirty="0">
                  <a:solidFill>
                    <a:srgbClr val="003D4D"/>
                  </a:solidFill>
                </a:rPr>
                <a:t>System </a:t>
              </a:r>
              <a:r>
                <a:rPr sz="2560" kern="0" dirty="0">
                  <a:solidFill>
                    <a:srgbClr val="003D4D"/>
                  </a:solidFill>
                </a:rPr>
                <a:t>Solutions</a:t>
              </a:r>
            </a:p>
          </p:txBody>
        </p:sp>
        <p:sp>
          <p:nvSpPr>
            <p:cNvPr id="445" name="Business Models…"/>
            <p:cNvSpPr/>
            <p:nvPr/>
          </p:nvSpPr>
          <p:spPr>
            <a:xfrm>
              <a:off x="3076863" y="619755"/>
              <a:ext cx="1308967" cy="9665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algn="ctr" defTabSz="1300460" eaLnBrk="1" fontAlgn="auto" hangingPunct="1">
                <a:lnSpc>
                  <a:spcPct val="90000"/>
                </a:lnSpc>
                <a:spcBef>
                  <a:spcPts val="1422"/>
                </a:spcBef>
                <a:spcAft>
                  <a:spcPts val="0"/>
                </a:spcAft>
                <a:defRPr b="1">
                  <a:solidFill>
                    <a:srgbClr val="003D4D"/>
                  </a:solidFill>
                </a:defRPr>
              </a:pPr>
              <a:r>
                <a:rPr sz="2560" b="1" kern="0">
                  <a:solidFill>
                    <a:srgbClr val="003D4D"/>
                  </a:solidFill>
                </a:rPr>
                <a:t>Business Models </a:t>
              </a:r>
              <a:endParaRPr sz="2560" b="1" kern="0">
                <a:solidFill>
                  <a:srgbClr val="003D4D"/>
                </a:solidFill>
                <a:latin typeface="Arial"/>
                <a:ea typeface="Arial"/>
                <a:cs typeface="Arial"/>
                <a:sym typeface="Arial"/>
              </a:endParaRPr>
            </a:p>
            <a:p>
              <a:pPr algn="ctr" defTabSz="1300460" eaLnBrk="1" fontAlgn="auto" hangingPunct="1">
                <a:lnSpc>
                  <a:spcPct val="90000"/>
                </a:lnSpc>
                <a:spcBef>
                  <a:spcPts val="1422"/>
                </a:spcBef>
                <a:spcAft>
                  <a:spcPts val="0"/>
                </a:spcAft>
                <a:defRPr>
                  <a:solidFill>
                    <a:srgbClr val="003D4D"/>
                  </a:solidFill>
                </a:defRPr>
              </a:pPr>
              <a:r>
                <a:rPr sz="2560" kern="0">
                  <a:solidFill>
                    <a:srgbClr val="003D4D"/>
                  </a:solidFill>
                </a:rPr>
                <a:t>Re-Invent</a:t>
              </a:r>
            </a:p>
          </p:txBody>
        </p:sp>
        <p:sp>
          <p:nvSpPr>
            <p:cNvPr id="446" name="Process Improvement"/>
            <p:cNvSpPr/>
            <p:nvPr/>
          </p:nvSpPr>
          <p:spPr>
            <a:xfrm>
              <a:off x="3010477" y="1997493"/>
              <a:ext cx="1570182" cy="5909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algn="ctr" defTabSz="1300460" eaLnBrk="1" fontAlgn="auto" hangingPunct="1">
                <a:lnSpc>
                  <a:spcPct val="90000"/>
                </a:lnSpc>
                <a:spcBef>
                  <a:spcPts val="1422"/>
                </a:spcBef>
                <a:spcAft>
                  <a:spcPts val="0"/>
                </a:spcAft>
                <a:defRPr b="1">
                  <a:solidFill>
                    <a:srgbClr val="003D4D"/>
                  </a:solidFill>
                </a:defRPr>
              </a:pPr>
              <a:r>
                <a:rPr sz="2560" b="1" kern="0">
                  <a:solidFill>
                    <a:srgbClr val="003D4D"/>
                  </a:solidFill>
                </a:rPr>
                <a:t>Process </a:t>
              </a:r>
              <a:r>
                <a:rPr sz="2560" kern="0">
                  <a:solidFill>
                    <a:srgbClr val="003D4D"/>
                  </a:solidFill>
                </a:rPr>
                <a:t>Improvement</a:t>
              </a:r>
            </a:p>
          </p:txBody>
        </p:sp>
      </p:grpSp>
      <p:pic>
        <p:nvPicPr>
          <p:cNvPr id="448" name="http://t3.gstatic.com/images?q=tbn:ANd9GcRRn1uC76lQ7DAL4zH9y1CxiS0pm73pP7K-AMzY5bgOO1IW4mB0" descr="http://t3.gstatic.com/images?q=tbn:ANd9GcRRn1uC76lQ7DAL4zH9y1CxiS0pm73pP7K-AMzY5bgOO1IW4mB0"/>
          <p:cNvPicPr>
            <a:picLocks noChangeAspect="1"/>
          </p:cNvPicPr>
          <p:nvPr/>
        </p:nvPicPr>
        <p:blipFill>
          <a:blip r:embed="rId3">
            <a:extLst/>
          </a:blip>
          <a:stretch>
            <a:fillRect/>
          </a:stretch>
        </p:blipFill>
        <p:spPr>
          <a:xfrm>
            <a:off x="1006970" y="6315617"/>
            <a:ext cx="2380931" cy="1289360"/>
          </a:xfrm>
          <a:prstGeom prst="rect">
            <a:avLst/>
          </a:prstGeom>
          <a:ln w="12700">
            <a:miter lim="400000"/>
          </a:ln>
        </p:spPr>
      </p:pic>
      <p:pic>
        <p:nvPicPr>
          <p:cNvPr id="449" name="image4.png" descr="image4.png"/>
          <p:cNvPicPr>
            <a:picLocks noChangeAspect="1"/>
          </p:cNvPicPr>
          <p:nvPr/>
        </p:nvPicPr>
        <p:blipFill>
          <a:blip r:embed="rId4">
            <a:extLst/>
          </a:blip>
          <a:srcRect l="28622" r="20782"/>
          <a:stretch>
            <a:fillRect/>
          </a:stretch>
        </p:blipFill>
        <p:spPr>
          <a:xfrm>
            <a:off x="1667863" y="3807837"/>
            <a:ext cx="1522603" cy="1503943"/>
          </a:xfrm>
          <a:prstGeom prst="rect">
            <a:avLst/>
          </a:prstGeom>
          <a:ln w="12700">
            <a:miter lim="400000"/>
          </a:ln>
        </p:spPr>
      </p:pic>
      <p:pic>
        <p:nvPicPr>
          <p:cNvPr id="450" name="http://t0.gstatic.com/images?q=tbn:ANd9GcRlx6l9XmCQb36KSev9j5gp1UitiM1g8qCTWlOv_gKFYJ87EYbcbQ" descr="http://t0.gstatic.com/images?q=tbn:ANd9GcRlx6l9XmCQb36KSev9j5gp1UitiM1g8qCTWlOv_gKFYJ87EYbcbQ"/>
          <p:cNvPicPr>
            <a:picLocks noChangeAspect="1"/>
          </p:cNvPicPr>
          <p:nvPr/>
        </p:nvPicPr>
        <p:blipFill>
          <a:blip r:embed="rId5">
            <a:extLst/>
          </a:blip>
          <a:srcRect t="27959" b="23022"/>
          <a:stretch>
            <a:fillRect/>
          </a:stretch>
        </p:blipFill>
        <p:spPr>
          <a:xfrm>
            <a:off x="5590893" y="8320859"/>
            <a:ext cx="1823017" cy="895650"/>
          </a:xfrm>
          <a:prstGeom prst="rect">
            <a:avLst/>
          </a:prstGeom>
          <a:ln w="12700">
            <a:miter lim="400000"/>
          </a:ln>
        </p:spPr>
      </p:pic>
      <p:pic>
        <p:nvPicPr>
          <p:cNvPr id="451" name="http://www.triadcouponing.com/wp-content/uploads/2011/03/walmart-logo.gif" descr="http://www.triadcouponing.com/wp-content/uploads/2011/03/walmart-logo.gif"/>
          <p:cNvPicPr>
            <a:picLocks noChangeAspect="1"/>
          </p:cNvPicPr>
          <p:nvPr/>
        </p:nvPicPr>
        <p:blipFill>
          <a:blip r:embed="rId6">
            <a:extLst/>
          </a:blip>
          <a:srcRect t="21675" b="21032"/>
          <a:stretch>
            <a:fillRect/>
          </a:stretch>
        </p:blipFill>
        <p:spPr>
          <a:xfrm>
            <a:off x="9643400" y="6567519"/>
            <a:ext cx="1826748" cy="785559"/>
          </a:xfrm>
          <a:prstGeom prst="rect">
            <a:avLst/>
          </a:prstGeom>
          <a:ln w="12700">
            <a:miter lim="400000"/>
          </a:ln>
        </p:spPr>
      </p:pic>
      <p:pic>
        <p:nvPicPr>
          <p:cNvPr id="452" name="http://t1.gstatic.com/images?q=tbn:ANd9GcT58pEocmrv4Lb8zmtRJRaqMzUWmAGfiw2l-DbNujnE1-_5cfXe" descr="http://t1.gstatic.com/images?q=tbn:ANd9GcT58pEocmrv4Lb8zmtRJRaqMzUWmAGfiw2l-DbNujnE1-_5cfXe"/>
          <p:cNvPicPr>
            <a:picLocks noChangeAspect="1"/>
          </p:cNvPicPr>
          <p:nvPr/>
        </p:nvPicPr>
        <p:blipFill>
          <a:blip r:embed="rId7">
            <a:extLst/>
          </a:blip>
          <a:stretch>
            <a:fillRect/>
          </a:stretch>
        </p:blipFill>
        <p:spPr>
          <a:xfrm>
            <a:off x="6052710" y="2243521"/>
            <a:ext cx="899381" cy="895649"/>
          </a:xfrm>
          <a:prstGeom prst="rect">
            <a:avLst/>
          </a:prstGeom>
          <a:ln w="12700">
            <a:miter lim="400000"/>
          </a:ln>
        </p:spPr>
      </p:pic>
      <p:pic>
        <p:nvPicPr>
          <p:cNvPr id="453" name="image8.png" descr="image8.png"/>
          <p:cNvPicPr>
            <a:picLocks noChangeAspect="1"/>
          </p:cNvPicPr>
          <p:nvPr/>
        </p:nvPicPr>
        <p:blipFill>
          <a:blip r:embed="rId8">
            <a:extLst/>
          </a:blip>
          <a:stretch>
            <a:fillRect/>
          </a:stretch>
        </p:blipFill>
        <p:spPr>
          <a:xfrm>
            <a:off x="9805736" y="4213678"/>
            <a:ext cx="1664412" cy="692261"/>
          </a:xfrm>
          <a:prstGeom prst="rect">
            <a:avLst/>
          </a:prstGeom>
          <a:ln w="12700">
            <a:miter lim="400000"/>
          </a:ln>
        </p:spPr>
      </p:pic>
      <p:pic>
        <p:nvPicPr>
          <p:cNvPr id="24" name="Picture 23" descr="C:\Users\Bridget.Casey\Documents\Custom Office Templates\Go Pro logos\Go-Productivity-logo-color-esig.jpg"/>
          <p:cNvPicPr/>
          <p:nvPr/>
        </p:nvPicPr>
        <p:blipFill>
          <a:blip r:embed="rId9">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25" name="TextBox 24"/>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
        <p:nvSpPr>
          <p:cNvPr id="3" name="Slide Number Placeholder 2"/>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26717673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2" name="Title 1"/>
          <p:cNvSpPr>
            <a:spLocks noGrp="1"/>
          </p:cNvSpPr>
          <p:nvPr>
            <p:ph type="title"/>
          </p:nvPr>
        </p:nvSpPr>
        <p:spPr>
          <a:xfrm>
            <a:off x="586874" y="1"/>
            <a:ext cx="10464800" cy="1117600"/>
          </a:xfrm>
        </p:spPr>
        <p:txBody>
          <a:bodyPr/>
          <a:lstStyle/>
          <a:p>
            <a:pPr algn="l"/>
            <a:r>
              <a:rPr lang="en-US" dirty="0"/>
              <a:t>Our discussion today</a:t>
            </a:r>
          </a:p>
        </p:txBody>
      </p:sp>
      <p:sp>
        <p:nvSpPr>
          <p:cNvPr id="6" name="Content Placeholder 2"/>
          <p:cNvSpPr>
            <a:spLocks noGrp="1"/>
          </p:cNvSpPr>
          <p:nvPr>
            <p:ph idx="1"/>
          </p:nvPr>
        </p:nvSpPr>
        <p:spPr>
          <a:xfrm>
            <a:off x="1016000" y="854709"/>
            <a:ext cx="11734800" cy="8216602"/>
          </a:xfrm>
        </p:spPr>
        <p:txBody>
          <a:bodyPr anchor="t"/>
          <a:lstStyle/>
          <a:p>
            <a:pPr>
              <a:lnSpc>
                <a:spcPct val="150000"/>
              </a:lnSpc>
              <a:spcBef>
                <a:spcPts val="0"/>
              </a:spcBef>
            </a:pPr>
            <a:r>
              <a:rPr lang="en-US" dirty="0">
                <a:solidFill>
                  <a:srgbClr val="003D4D"/>
                </a:solidFill>
              </a:rPr>
              <a:t>GO Productivity</a:t>
            </a:r>
          </a:p>
          <a:p>
            <a:pPr>
              <a:lnSpc>
                <a:spcPct val="150000"/>
              </a:lnSpc>
              <a:spcBef>
                <a:spcPts val="0"/>
              </a:spcBef>
            </a:pPr>
            <a:r>
              <a:rPr lang="en-US" dirty="0">
                <a:solidFill>
                  <a:srgbClr val="003D4D"/>
                </a:solidFill>
              </a:rPr>
              <a:t>What is Productivity and how do we measure it? – pitfalls of previous models</a:t>
            </a:r>
          </a:p>
          <a:p>
            <a:pPr>
              <a:lnSpc>
                <a:spcPct val="150000"/>
              </a:lnSpc>
              <a:spcBef>
                <a:spcPts val="0"/>
              </a:spcBef>
            </a:pPr>
            <a:r>
              <a:rPr lang="en-US" dirty="0">
                <a:solidFill>
                  <a:srgbClr val="003D4D"/>
                </a:solidFill>
              </a:rPr>
              <a:t>Resourcefulness – people our most valuable resource</a:t>
            </a:r>
          </a:p>
          <a:p>
            <a:pPr>
              <a:lnSpc>
                <a:spcPct val="150000"/>
              </a:lnSpc>
              <a:spcBef>
                <a:spcPts val="0"/>
              </a:spcBef>
            </a:pPr>
            <a:r>
              <a:rPr lang="en-US" dirty="0">
                <a:solidFill>
                  <a:srgbClr val="003D4D"/>
                </a:solidFill>
              </a:rPr>
              <a:t>Drivers of Competitiveness Hierarchy – what REALLY drives productivity??? </a:t>
            </a:r>
          </a:p>
          <a:p>
            <a:pPr lvl="1">
              <a:lnSpc>
                <a:spcPct val="150000"/>
              </a:lnSpc>
              <a:spcBef>
                <a:spcPts val="0"/>
              </a:spcBef>
            </a:pPr>
            <a:r>
              <a:rPr lang="en-US" dirty="0">
                <a:solidFill>
                  <a:srgbClr val="003D4D"/>
                </a:solidFill>
              </a:rPr>
              <a:t>Lagging Indicators</a:t>
            </a:r>
          </a:p>
          <a:p>
            <a:pPr lvl="1">
              <a:lnSpc>
                <a:spcPct val="150000"/>
              </a:lnSpc>
              <a:spcBef>
                <a:spcPts val="0"/>
              </a:spcBef>
            </a:pPr>
            <a:r>
              <a:rPr lang="en-US" dirty="0">
                <a:solidFill>
                  <a:srgbClr val="003D4D"/>
                </a:solidFill>
              </a:rPr>
              <a:t>Leading Indicators</a:t>
            </a:r>
          </a:p>
          <a:p>
            <a:pPr>
              <a:lnSpc>
                <a:spcPct val="150000"/>
              </a:lnSpc>
              <a:spcBef>
                <a:spcPts val="0"/>
              </a:spcBef>
            </a:pPr>
            <a:r>
              <a:rPr lang="en-US" dirty="0">
                <a:solidFill>
                  <a:srgbClr val="003D4D"/>
                </a:solidFill>
              </a:rPr>
              <a:t>Intentional about your Innovation</a:t>
            </a:r>
          </a:p>
          <a:p>
            <a:pPr>
              <a:lnSpc>
                <a:spcPct val="150000"/>
              </a:lnSpc>
              <a:spcBef>
                <a:spcPts val="0"/>
              </a:spcBef>
            </a:pPr>
            <a:r>
              <a:rPr lang="en-US" dirty="0">
                <a:solidFill>
                  <a:srgbClr val="003D4D"/>
                </a:solidFill>
              </a:rPr>
              <a:t>How do you measure / quantify the investment in people?  </a:t>
            </a:r>
          </a:p>
          <a:p>
            <a:pPr>
              <a:lnSpc>
                <a:spcPct val="150000"/>
              </a:lnSpc>
              <a:spcBef>
                <a:spcPts val="0"/>
              </a:spcBef>
            </a:pPr>
            <a:r>
              <a:rPr lang="en-US" dirty="0">
                <a:solidFill>
                  <a:srgbClr val="003D4D"/>
                </a:solidFill>
              </a:rPr>
              <a:t>Case study – here’s the impact.  </a:t>
            </a:r>
          </a:p>
        </p:txBody>
      </p:sp>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45123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hink of some ways you could innovate"/>
          <p:cNvSpPr/>
          <p:nvPr/>
        </p:nvSpPr>
        <p:spPr>
          <a:xfrm>
            <a:off x="383823" y="436851"/>
            <a:ext cx="12341013" cy="792653"/>
          </a:xfrm>
          <a:prstGeom prst="rect">
            <a:avLst/>
          </a:prstGeom>
          <a:ln w="12700">
            <a:miter lim="400000"/>
          </a:ln>
          <a:extLst>
            <a:ext uri="{C572A759-6A51-4108-AA02-DFA0A04FC94B}">
              <ma14:wrappingTextBoxFlag xmlns="" xmlns:ma14="http://schemas.microsoft.com/office/mac/drawingml/2011/main" val="1"/>
            </a:ext>
          </a:extLst>
        </p:spPr>
        <p:txBody>
          <a:bodyPr lIns="65023" rIns="65023">
            <a:spAutoFit/>
          </a:bodyPr>
          <a:lstStyle>
            <a:lvl1pPr>
              <a:defRPr sz="3200">
                <a:latin typeface="Rockwell"/>
                <a:ea typeface="Rockwell"/>
                <a:cs typeface="Rockwell"/>
                <a:sym typeface="Rockwell"/>
              </a:defRPr>
            </a:lvl1pPr>
          </a:lstStyle>
          <a:p>
            <a:r>
              <a:rPr sz="4551"/>
              <a:t>Think of some ways you could innovate </a:t>
            </a:r>
          </a:p>
        </p:txBody>
      </p:sp>
      <p:sp>
        <p:nvSpPr>
          <p:cNvPr id="481" name="Market Extension - Meeting a need in the marketplace where no solutions exist or adapting a product for use in a new market…"/>
          <p:cNvSpPr/>
          <p:nvPr/>
        </p:nvSpPr>
        <p:spPr>
          <a:xfrm>
            <a:off x="666045" y="1395307"/>
            <a:ext cx="11776570" cy="6872651"/>
          </a:xfrm>
          <a:prstGeom prst="rect">
            <a:avLst/>
          </a:prstGeom>
          <a:ln w="12700">
            <a:miter lim="400000"/>
          </a:ln>
          <a:extLst>
            <a:ext uri="{C572A759-6A51-4108-AA02-DFA0A04FC94B}">
              <ma14:wrappingTextBoxFlag xmlns="" xmlns:ma14="http://schemas.microsoft.com/office/mac/drawingml/2011/main" val="1"/>
            </a:ext>
          </a:extLst>
        </p:spPr>
        <p:txBody>
          <a:bodyPr lIns="65023" rIns="65023">
            <a:spAutoFit/>
          </a:bodyPr>
          <a:lstStyle/>
          <a:p>
            <a:pPr>
              <a:defRPr>
                <a:solidFill>
                  <a:srgbClr val="92D050"/>
                </a:solidFill>
              </a:defRPr>
            </a:pPr>
            <a:r>
              <a:rPr sz="2400" dirty="0">
                <a:solidFill>
                  <a:schemeClr val="accent5"/>
                </a:solidFill>
                <a:latin typeface="+mn-lt"/>
              </a:rPr>
              <a:t>Market</a:t>
            </a:r>
            <a:r>
              <a:rPr sz="2400" b="1" dirty="0">
                <a:solidFill>
                  <a:schemeClr val="accent5"/>
                </a:solidFill>
                <a:latin typeface="+mn-lt"/>
              </a:rPr>
              <a:t> </a:t>
            </a:r>
            <a:r>
              <a:rPr sz="2400" dirty="0">
                <a:solidFill>
                  <a:schemeClr val="accent5"/>
                </a:solidFill>
                <a:latin typeface="+mn-lt"/>
              </a:rPr>
              <a:t>Extension </a:t>
            </a:r>
            <a:r>
              <a:rPr sz="2400" dirty="0">
                <a:latin typeface="+mn-lt"/>
              </a:rPr>
              <a:t>- </a:t>
            </a:r>
            <a:r>
              <a:rPr sz="2400" dirty="0">
                <a:solidFill>
                  <a:schemeClr val="accent4">
                    <a:lumMod val="50000"/>
                  </a:schemeClr>
                </a:solidFill>
                <a:latin typeface="+mn-lt"/>
              </a:rPr>
              <a:t>Meeting a need in the marketplace where no solutions exist or adapting a product for use in a new market</a:t>
            </a:r>
            <a:endParaRPr lang="en-US" sz="2400" dirty="0">
              <a:solidFill>
                <a:schemeClr val="accent4">
                  <a:lumMod val="50000"/>
                </a:schemeClr>
              </a:solidFill>
              <a:latin typeface="+mn-lt"/>
              <a:cs typeface="Arial"/>
              <a:sym typeface="Arial"/>
            </a:endParaRPr>
          </a:p>
          <a:p>
            <a:pPr>
              <a:defRPr>
                <a:solidFill>
                  <a:srgbClr val="92D050"/>
                </a:solidFill>
              </a:defRPr>
            </a:pPr>
            <a:endParaRPr lang="en-US" sz="2400" dirty="0">
              <a:solidFill>
                <a:srgbClr val="92D050"/>
              </a:solidFill>
              <a:latin typeface="+mn-lt"/>
              <a:cs typeface="Arial"/>
              <a:sym typeface="Arial"/>
            </a:endParaRPr>
          </a:p>
          <a:p>
            <a:pPr>
              <a:defRPr>
                <a:solidFill>
                  <a:srgbClr val="92D050"/>
                </a:solidFill>
              </a:defRPr>
            </a:pPr>
            <a:r>
              <a:rPr sz="2400" dirty="0">
                <a:solidFill>
                  <a:schemeClr val="accent5"/>
                </a:solidFill>
                <a:latin typeface="+mn-lt"/>
              </a:rPr>
              <a:t>Business Models </a:t>
            </a:r>
            <a:r>
              <a:rPr sz="2400" dirty="0">
                <a:solidFill>
                  <a:schemeClr val="accent6">
                    <a:lumMod val="50000"/>
                  </a:schemeClr>
                </a:solidFill>
                <a:latin typeface="+mn-lt"/>
              </a:rPr>
              <a:t>-</a:t>
            </a:r>
            <a:r>
              <a:rPr sz="2400" b="1" dirty="0">
                <a:solidFill>
                  <a:schemeClr val="accent6">
                    <a:lumMod val="50000"/>
                  </a:schemeClr>
                </a:solidFill>
                <a:latin typeface="+mn-lt"/>
              </a:rPr>
              <a:t> </a:t>
            </a:r>
            <a:r>
              <a:rPr sz="2400" dirty="0">
                <a:solidFill>
                  <a:schemeClr val="accent4">
                    <a:lumMod val="50000"/>
                  </a:schemeClr>
                </a:solidFill>
                <a:latin typeface="+mn-lt"/>
              </a:rPr>
              <a:t>Reconfigure the nature of the business to make it easier to do business,  </a:t>
            </a:r>
            <a:r>
              <a:rPr lang="en-US" sz="2400" dirty="0">
                <a:solidFill>
                  <a:schemeClr val="accent4">
                    <a:lumMod val="50000"/>
                  </a:schemeClr>
                </a:solidFill>
                <a:latin typeface="+mn-lt"/>
              </a:rPr>
              <a:t>   </a:t>
            </a:r>
            <a:r>
              <a:rPr sz="2400" dirty="0">
                <a:solidFill>
                  <a:schemeClr val="accent4">
                    <a:lumMod val="50000"/>
                  </a:schemeClr>
                </a:solidFill>
                <a:latin typeface="+mn-lt"/>
              </a:rPr>
              <a:t>create more integrated products and services, devise better ways to be profitable, or use resources in a new way</a:t>
            </a:r>
            <a:endParaRPr sz="2400" dirty="0">
              <a:solidFill>
                <a:schemeClr val="accent4">
                  <a:lumMod val="50000"/>
                </a:schemeClr>
              </a:solidFill>
              <a:latin typeface="+mn-lt"/>
              <a:ea typeface="Arial"/>
              <a:cs typeface="Arial"/>
              <a:sym typeface="Arial"/>
            </a:endParaRPr>
          </a:p>
          <a:p>
            <a:pPr lvl="1" indent="2257">
              <a:defRPr>
                <a:solidFill>
                  <a:srgbClr val="009ABC"/>
                </a:solidFill>
              </a:defRPr>
            </a:pPr>
            <a:endParaRPr sz="2400" dirty="0">
              <a:latin typeface="+mn-lt"/>
              <a:ea typeface="Arial"/>
              <a:cs typeface="Arial"/>
              <a:sym typeface="Arial"/>
            </a:endParaRPr>
          </a:p>
          <a:p>
            <a:pPr marL="325115" lvl="1" indent="-650230">
              <a:lnSpc>
                <a:spcPct val="90000"/>
              </a:lnSpc>
              <a:spcBef>
                <a:spcPts val="569"/>
              </a:spcBef>
              <a:defRPr>
                <a:solidFill>
                  <a:srgbClr val="92D050"/>
                </a:solidFill>
              </a:defRPr>
            </a:pPr>
            <a:r>
              <a:rPr sz="2400" dirty="0">
                <a:solidFill>
                  <a:schemeClr val="accent5"/>
                </a:solidFill>
                <a:latin typeface="+mn-lt"/>
              </a:rPr>
              <a:t>Process</a:t>
            </a:r>
            <a:r>
              <a:rPr sz="2400" b="1" dirty="0">
                <a:solidFill>
                  <a:schemeClr val="accent5"/>
                </a:solidFill>
                <a:latin typeface="+mn-lt"/>
              </a:rPr>
              <a:t> </a:t>
            </a:r>
            <a:r>
              <a:rPr sz="2400" dirty="0">
                <a:solidFill>
                  <a:schemeClr val="accent5"/>
                </a:solidFill>
                <a:latin typeface="+mn-lt"/>
              </a:rPr>
              <a:t>Improvement </a:t>
            </a:r>
            <a:r>
              <a:rPr sz="2400" dirty="0">
                <a:solidFill>
                  <a:schemeClr val="accent6">
                    <a:lumMod val="50000"/>
                  </a:schemeClr>
                </a:solidFill>
                <a:latin typeface="+mn-lt"/>
              </a:rPr>
              <a:t>- </a:t>
            </a:r>
            <a:r>
              <a:rPr sz="2400" dirty="0">
                <a:solidFill>
                  <a:schemeClr val="accent4">
                    <a:lumMod val="50000"/>
                  </a:schemeClr>
                </a:solidFill>
                <a:latin typeface="+mn-lt"/>
              </a:rPr>
              <a:t>Make processes simpler, faster, more accurate, more reliable, less</a:t>
            </a:r>
            <a:r>
              <a:rPr lang="en-US" sz="2400" dirty="0">
                <a:solidFill>
                  <a:schemeClr val="accent4">
                    <a:lumMod val="50000"/>
                  </a:schemeClr>
                </a:solidFill>
                <a:latin typeface="+mn-lt"/>
              </a:rPr>
              <a:t> </a:t>
            </a:r>
            <a:r>
              <a:rPr sz="2400" dirty="0">
                <a:solidFill>
                  <a:schemeClr val="accent4">
                    <a:lumMod val="50000"/>
                  </a:schemeClr>
                </a:solidFill>
                <a:latin typeface="+mn-lt"/>
              </a:rPr>
              <a:t>expensive, or more integrated</a:t>
            </a:r>
            <a:endParaRPr sz="2400" dirty="0">
              <a:solidFill>
                <a:schemeClr val="accent4">
                  <a:lumMod val="50000"/>
                </a:schemeClr>
              </a:solidFill>
              <a:latin typeface="+mn-lt"/>
              <a:ea typeface="Arial"/>
              <a:cs typeface="Arial"/>
              <a:sym typeface="Arial"/>
            </a:endParaRPr>
          </a:p>
          <a:p>
            <a:pPr marL="325115" lvl="1" indent="-650230">
              <a:lnSpc>
                <a:spcPct val="90000"/>
              </a:lnSpc>
              <a:spcBef>
                <a:spcPts val="569"/>
              </a:spcBef>
              <a:defRPr>
                <a:solidFill>
                  <a:srgbClr val="009ABC"/>
                </a:solidFill>
              </a:defRPr>
            </a:pPr>
            <a:endParaRPr sz="2400" dirty="0">
              <a:latin typeface="+mn-lt"/>
              <a:ea typeface="Arial"/>
              <a:cs typeface="Arial"/>
              <a:sym typeface="Arial"/>
            </a:endParaRPr>
          </a:p>
          <a:p>
            <a:pPr marL="325115" lvl="1" indent="-650230">
              <a:lnSpc>
                <a:spcPct val="90000"/>
              </a:lnSpc>
              <a:spcBef>
                <a:spcPts val="569"/>
              </a:spcBef>
              <a:defRPr>
                <a:solidFill>
                  <a:srgbClr val="92D050"/>
                </a:solidFill>
              </a:defRPr>
            </a:pPr>
            <a:r>
              <a:rPr sz="2400" dirty="0">
                <a:solidFill>
                  <a:schemeClr val="accent5"/>
                </a:solidFill>
                <a:latin typeface="+mn-lt"/>
              </a:rPr>
              <a:t>Systems Solutions </a:t>
            </a:r>
            <a:r>
              <a:rPr sz="2400" dirty="0">
                <a:latin typeface="+mn-lt"/>
              </a:rPr>
              <a:t>- </a:t>
            </a:r>
            <a:r>
              <a:rPr sz="2400" dirty="0">
                <a:solidFill>
                  <a:schemeClr val="accent4">
                    <a:lumMod val="50000"/>
                  </a:schemeClr>
                </a:solidFill>
                <a:latin typeface="+mn-lt"/>
              </a:rPr>
              <a:t>Rethinking &amp; integrating existing systems or generating new systems to solve existing problems</a:t>
            </a:r>
            <a:endParaRPr sz="2400" dirty="0">
              <a:solidFill>
                <a:schemeClr val="accent4">
                  <a:lumMod val="50000"/>
                </a:schemeClr>
              </a:solidFill>
              <a:latin typeface="+mn-lt"/>
              <a:ea typeface="Arial"/>
              <a:cs typeface="Arial"/>
              <a:sym typeface="Arial"/>
            </a:endParaRPr>
          </a:p>
          <a:p>
            <a:pPr marL="325115" lvl="1" indent="-650230">
              <a:lnSpc>
                <a:spcPct val="90000"/>
              </a:lnSpc>
              <a:spcBef>
                <a:spcPts val="569"/>
              </a:spcBef>
              <a:defRPr>
                <a:solidFill>
                  <a:srgbClr val="009ABC"/>
                </a:solidFill>
              </a:defRPr>
            </a:pPr>
            <a:endParaRPr sz="2400" dirty="0">
              <a:latin typeface="+mn-lt"/>
              <a:ea typeface="Arial"/>
              <a:cs typeface="Arial"/>
              <a:sym typeface="Arial"/>
            </a:endParaRPr>
          </a:p>
          <a:p>
            <a:pPr marL="325115" lvl="1" indent="-650230">
              <a:lnSpc>
                <a:spcPct val="90000"/>
              </a:lnSpc>
              <a:spcBef>
                <a:spcPts val="569"/>
              </a:spcBef>
              <a:defRPr>
                <a:solidFill>
                  <a:srgbClr val="92D050"/>
                </a:solidFill>
              </a:defRPr>
            </a:pPr>
            <a:r>
              <a:rPr sz="2400" dirty="0">
                <a:solidFill>
                  <a:schemeClr val="accent5"/>
                </a:solidFill>
                <a:latin typeface="+mn-lt"/>
              </a:rPr>
              <a:t>Product</a:t>
            </a:r>
            <a:r>
              <a:rPr sz="2400" b="1" dirty="0">
                <a:solidFill>
                  <a:schemeClr val="accent5"/>
                </a:solidFill>
                <a:latin typeface="+mn-lt"/>
              </a:rPr>
              <a:t> </a:t>
            </a:r>
            <a:r>
              <a:rPr sz="2400" dirty="0">
                <a:solidFill>
                  <a:schemeClr val="accent5"/>
                </a:solidFill>
                <a:latin typeface="+mn-lt"/>
              </a:rPr>
              <a:t>Improvement/Integration </a:t>
            </a:r>
            <a:r>
              <a:rPr sz="2400" dirty="0">
                <a:solidFill>
                  <a:schemeClr val="accent6">
                    <a:lumMod val="50000"/>
                  </a:schemeClr>
                </a:solidFill>
                <a:latin typeface="+mn-lt"/>
              </a:rPr>
              <a:t>- </a:t>
            </a:r>
            <a:r>
              <a:rPr sz="2400" dirty="0">
                <a:solidFill>
                  <a:schemeClr val="accent4">
                    <a:lumMod val="50000"/>
                  </a:schemeClr>
                </a:solidFill>
                <a:latin typeface="+mn-lt"/>
              </a:rPr>
              <a:t>Improvements to products in ways that allow companies to be more competitive,  to create new value to the customer or to increase productivity</a:t>
            </a:r>
            <a:endParaRPr sz="2400" dirty="0">
              <a:solidFill>
                <a:schemeClr val="accent4">
                  <a:lumMod val="50000"/>
                </a:schemeClr>
              </a:solidFill>
              <a:latin typeface="+mn-lt"/>
              <a:ea typeface="Arial"/>
              <a:cs typeface="Arial"/>
              <a:sym typeface="Arial"/>
            </a:endParaRPr>
          </a:p>
          <a:p>
            <a:pPr marL="325115" lvl="1" indent="-650230">
              <a:lnSpc>
                <a:spcPct val="90000"/>
              </a:lnSpc>
              <a:spcBef>
                <a:spcPts val="569"/>
              </a:spcBef>
              <a:defRPr>
                <a:solidFill>
                  <a:srgbClr val="009ABC"/>
                </a:solidFill>
              </a:defRPr>
            </a:pPr>
            <a:endParaRPr sz="2400" dirty="0">
              <a:solidFill>
                <a:srgbClr val="0070C0"/>
              </a:solidFill>
              <a:latin typeface="+mn-lt"/>
              <a:ea typeface="Arial"/>
              <a:cs typeface="Arial"/>
              <a:sym typeface="Arial"/>
            </a:endParaRPr>
          </a:p>
          <a:p>
            <a:pPr marL="325115" lvl="1" indent="-650230">
              <a:lnSpc>
                <a:spcPct val="90000"/>
              </a:lnSpc>
              <a:spcBef>
                <a:spcPts val="569"/>
              </a:spcBef>
              <a:defRPr>
                <a:solidFill>
                  <a:srgbClr val="92D050"/>
                </a:solidFill>
              </a:defRPr>
            </a:pPr>
            <a:r>
              <a:rPr sz="2400" dirty="0">
                <a:solidFill>
                  <a:schemeClr val="accent5"/>
                </a:solidFill>
                <a:latin typeface="+mn-lt"/>
              </a:rPr>
              <a:t>Technology</a:t>
            </a:r>
            <a:r>
              <a:rPr sz="2400" b="1" dirty="0">
                <a:solidFill>
                  <a:schemeClr val="accent5"/>
                </a:solidFill>
                <a:latin typeface="+mn-lt"/>
              </a:rPr>
              <a:t> </a:t>
            </a:r>
            <a:r>
              <a:rPr sz="2400" dirty="0">
                <a:solidFill>
                  <a:schemeClr val="accent5"/>
                </a:solidFill>
                <a:latin typeface="+mn-lt"/>
              </a:rPr>
              <a:t>Invention </a:t>
            </a:r>
            <a:r>
              <a:rPr sz="2400" dirty="0">
                <a:latin typeface="+mn-lt"/>
              </a:rPr>
              <a:t>- </a:t>
            </a:r>
            <a:r>
              <a:rPr sz="2400" dirty="0">
                <a:solidFill>
                  <a:schemeClr val="accent4">
                    <a:lumMod val="50000"/>
                  </a:schemeClr>
                </a:solidFill>
                <a:latin typeface="+mn-lt"/>
              </a:rPr>
              <a:t>Product creation/development with a new </a:t>
            </a:r>
            <a:br>
              <a:rPr sz="2400" dirty="0">
                <a:solidFill>
                  <a:schemeClr val="accent4">
                    <a:lumMod val="50000"/>
                  </a:schemeClr>
                </a:solidFill>
                <a:latin typeface="+mn-lt"/>
              </a:rPr>
            </a:br>
            <a:r>
              <a:rPr sz="2400" dirty="0">
                <a:solidFill>
                  <a:schemeClr val="accent4">
                    <a:lumMod val="50000"/>
                  </a:schemeClr>
                </a:solidFill>
                <a:latin typeface="+mn-lt"/>
              </a:rPr>
              <a:t>core technology or with breakthrough technology</a:t>
            </a:r>
          </a:p>
        </p:txBody>
      </p:sp>
      <p:pic>
        <p:nvPicPr>
          <p:cNvPr id="4" name="Picture 3"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6" name="TextBox 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
        <p:nvSpPr>
          <p:cNvPr id="3" name="Slide Number Placeholder 2"/>
          <p:cNvSpPr>
            <a:spLocks noGrp="1"/>
          </p:cNvSpPr>
          <p:nvPr>
            <p:ph type="sldNum" sz="quarter" idx="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7745401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2" y="79225"/>
            <a:ext cx="12934872" cy="9173183"/>
          </a:xfrm>
          <a:prstGeom prst="rect">
            <a:avLst/>
          </a:prstGeom>
        </p:spPr>
      </p:pic>
      <p:pic>
        <p:nvPicPr>
          <p:cNvPr id="3" name="Picture 2"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5" name="TextBox 4"/>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356679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93" y="1219200"/>
            <a:ext cx="11216640" cy="7830340"/>
          </a:xfrm>
        </p:spPr>
        <p:txBody>
          <a:bodyPr/>
          <a:lstStyle/>
          <a:p>
            <a:br>
              <a:rPr lang="en-US" dirty="0"/>
            </a:b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1"/>
            <a:ext cx="10341429" cy="9753600"/>
          </a:xfrm>
          <a:prstGeom prst="rect">
            <a:avLst/>
          </a:prstGeom>
        </p:spPr>
      </p:pic>
      <p:pic>
        <p:nvPicPr>
          <p:cNvPr id="9" name="Picture 8"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7" name="TextBox 6"/>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pic>
        <p:nvPicPr>
          <p:cNvPr id="8" name="Picture 2" descr="light-blue-geometric-shape-for-PP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45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04733" y="5024470"/>
            <a:ext cx="6072925" cy="9469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73" b="1" dirty="0">
                <a:solidFill>
                  <a:schemeClr val="tx1"/>
                </a:solidFill>
                <a:latin typeface="DINOT" charset="0"/>
                <a:ea typeface="DINOT" charset="0"/>
                <a:cs typeface="DINOT" charset="0"/>
              </a:rPr>
              <a:t>Capturing $ invested in people (human capital) is not an exact science.</a:t>
            </a:r>
          </a:p>
          <a:p>
            <a:endParaRPr lang="en-US" sz="2773" b="1" dirty="0">
              <a:solidFill>
                <a:schemeClr val="tx1"/>
              </a:solidFill>
              <a:latin typeface="DINOT" charset="0"/>
              <a:ea typeface="DINOT" charset="0"/>
              <a:cs typeface="DINOT" charset="0"/>
            </a:endParaRPr>
          </a:p>
          <a:p>
            <a:r>
              <a:rPr lang="en-US" sz="2773" dirty="0">
                <a:solidFill>
                  <a:schemeClr val="tx1">
                    <a:lumMod val="95000"/>
                    <a:lumOff val="5000"/>
                  </a:schemeClr>
                </a:solidFill>
                <a:latin typeface="DINOT" charset="0"/>
                <a:ea typeface="DINOT" charset="0"/>
                <a:cs typeface="DINOT" charset="0"/>
              </a:rPr>
              <a:t>However</a:t>
            </a:r>
            <a:r>
              <a:rPr lang="mr-IN" sz="2773" dirty="0">
                <a:solidFill>
                  <a:schemeClr val="tx1">
                    <a:lumMod val="95000"/>
                    <a:lumOff val="5000"/>
                  </a:schemeClr>
                </a:solidFill>
                <a:latin typeface="DINOT" charset="0"/>
                <a:ea typeface="DINOT" charset="0"/>
                <a:cs typeface="DINOT" charset="0"/>
              </a:rPr>
              <a:t>…</a:t>
            </a:r>
            <a:endParaRPr lang="en-US" sz="2773" dirty="0">
              <a:solidFill>
                <a:schemeClr val="tx1">
                  <a:lumMod val="95000"/>
                  <a:lumOff val="5000"/>
                </a:schemeClr>
              </a:solidFill>
              <a:latin typeface="DINOT" charset="0"/>
              <a:ea typeface="DINOT" charset="0"/>
              <a:cs typeface="DINOT" charset="0"/>
            </a:endParaRPr>
          </a:p>
          <a:p>
            <a:endParaRPr lang="en-US" sz="2773" dirty="0">
              <a:solidFill>
                <a:schemeClr val="tx1">
                  <a:lumMod val="95000"/>
                  <a:lumOff val="5000"/>
                </a:schemeClr>
              </a:solidFill>
              <a:latin typeface="DINOT" charset="0"/>
              <a:ea typeface="DINOT" charset="0"/>
              <a:cs typeface="DINOT" charset="0"/>
            </a:endParaRPr>
          </a:p>
          <a:p>
            <a:r>
              <a:rPr lang="en-US" sz="2773" dirty="0">
                <a:solidFill>
                  <a:schemeClr val="tx1">
                    <a:lumMod val="95000"/>
                    <a:lumOff val="5000"/>
                  </a:schemeClr>
                </a:solidFill>
                <a:latin typeface="DINOT" charset="0"/>
                <a:ea typeface="DINOT" charset="0"/>
                <a:cs typeface="DINOT" charset="0"/>
              </a:rPr>
              <a:t>It is </a:t>
            </a:r>
            <a:r>
              <a:rPr lang="en-US" sz="2773" b="1" u="sng" dirty="0">
                <a:solidFill>
                  <a:schemeClr val="tx1"/>
                </a:solidFill>
                <a:latin typeface="DINOT" charset="0"/>
                <a:ea typeface="DINOT" charset="0"/>
                <a:cs typeface="DINOT" charset="0"/>
              </a:rPr>
              <a:t>essential</a:t>
            </a:r>
            <a:r>
              <a:rPr lang="en-US" sz="2773" b="1" dirty="0">
                <a:solidFill>
                  <a:schemeClr val="tx1"/>
                </a:solidFill>
                <a:latin typeface="DINOT" charset="0"/>
                <a:ea typeface="DINOT" charset="0"/>
                <a:cs typeface="DINOT" charset="0"/>
              </a:rPr>
              <a:t> </a:t>
            </a:r>
            <a:r>
              <a:rPr lang="en-US" sz="2773" dirty="0">
                <a:solidFill>
                  <a:schemeClr val="tx1">
                    <a:lumMod val="95000"/>
                    <a:lumOff val="5000"/>
                  </a:schemeClr>
                </a:solidFill>
                <a:latin typeface="DINOT" charset="0"/>
                <a:ea typeface="DINOT" charset="0"/>
                <a:cs typeface="DINOT" charset="0"/>
              </a:rPr>
              <a:t>to attempt to capture this investment, as it is a tremendous indicator of </a:t>
            </a:r>
            <a:r>
              <a:rPr lang="en-US" sz="2773" b="1" dirty="0">
                <a:solidFill>
                  <a:srgbClr val="F26522"/>
                </a:solidFill>
                <a:latin typeface="DINOT" charset="0"/>
                <a:ea typeface="DINOT" charset="0"/>
                <a:cs typeface="DINOT" charset="0"/>
              </a:rPr>
              <a:t>future value</a:t>
            </a:r>
            <a:r>
              <a:rPr lang="en-US" sz="2773" dirty="0">
                <a:solidFill>
                  <a:schemeClr val="tx1">
                    <a:lumMod val="95000"/>
                    <a:lumOff val="5000"/>
                  </a:schemeClr>
                </a:solidFill>
                <a:latin typeface="DINOT" charset="0"/>
                <a:ea typeface="DINOT" charset="0"/>
                <a:cs typeface="DINOT" charset="0"/>
              </a:rPr>
              <a:t>.</a:t>
            </a:r>
            <a:endParaRPr lang="en-US" sz="2773" b="1" dirty="0">
              <a:solidFill>
                <a:schemeClr val="tx1">
                  <a:lumMod val="95000"/>
                  <a:lumOff val="5000"/>
                </a:schemeClr>
              </a:solidFill>
              <a:latin typeface="DINOT" charset="0"/>
              <a:ea typeface="DINOT" charset="0"/>
              <a:cs typeface="DINOT" charset="0"/>
            </a:endParaRPr>
          </a:p>
          <a:p>
            <a:endParaRPr lang="en-US" sz="2773" b="1" dirty="0">
              <a:solidFill>
                <a:schemeClr val="tx1"/>
              </a:solidFill>
              <a:latin typeface="DINOT" charset="0"/>
              <a:ea typeface="DINOT" charset="0"/>
              <a:cs typeface="DINOT" charset="0"/>
            </a:endParaRPr>
          </a:p>
          <a:p>
            <a:endParaRPr lang="en-US" sz="2773" dirty="0">
              <a:solidFill>
                <a:schemeClr val="tx1">
                  <a:lumMod val="95000"/>
                  <a:lumOff val="5000"/>
                </a:schemeClr>
              </a:solidFill>
              <a:latin typeface="DINOT" charset="0"/>
              <a:ea typeface="DINOT" charset="0"/>
              <a:cs typeface="DINOT" charset="0"/>
            </a:endParaRPr>
          </a:p>
        </p:txBody>
      </p:sp>
      <p:sp>
        <p:nvSpPr>
          <p:cNvPr id="15" name="Rectangle 14"/>
          <p:cNvSpPr/>
          <p:nvPr/>
        </p:nvSpPr>
        <p:spPr>
          <a:xfrm>
            <a:off x="7254712" y="10515155"/>
            <a:ext cx="5750090" cy="17996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33" b="1" dirty="0">
              <a:solidFill>
                <a:srgbClr val="F26522"/>
              </a:solidFill>
              <a:latin typeface="DINOT" charset="0"/>
              <a:ea typeface="DINOT" charset="0"/>
              <a:cs typeface="DINOT" charset="0"/>
            </a:endParaRPr>
          </a:p>
        </p:txBody>
      </p:sp>
      <p:cxnSp>
        <p:nvCxnSpPr>
          <p:cNvPr id="5" name="Straight Arrow Connector 4"/>
          <p:cNvCxnSpPr/>
          <p:nvPr/>
        </p:nvCxnSpPr>
        <p:spPr>
          <a:xfrm>
            <a:off x="2159000" y="7364639"/>
            <a:ext cx="3850105" cy="0"/>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800" y="1371600"/>
            <a:ext cx="5820273" cy="6655165"/>
          </a:xfrm>
          <a:prstGeom prst="rect">
            <a:avLst/>
          </a:prstGeom>
        </p:spPr>
      </p:pic>
      <p:sp>
        <p:nvSpPr>
          <p:cNvPr id="19" name="Rectangle 18"/>
          <p:cNvSpPr/>
          <p:nvPr/>
        </p:nvSpPr>
        <p:spPr>
          <a:xfrm>
            <a:off x="6883400" y="7708004"/>
            <a:ext cx="5022899" cy="800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A8CB"/>
                </a:solidFill>
                <a:latin typeface="DINOT" charset="0"/>
                <a:ea typeface="DINOT" charset="0"/>
                <a:cs typeface="DINOT" charset="0"/>
              </a:rPr>
              <a:t>INCREASED WORKFORCE CAPABILITIES </a:t>
            </a:r>
            <a:r>
              <a:rPr lang="en-US" sz="2800" dirty="0">
                <a:solidFill>
                  <a:srgbClr val="00A8CB"/>
                </a:solidFill>
                <a:latin typeface="DINOT" charset="0"/>
                <a:ea typeface="DINOT" charset="0"/>
                <a:cs typeface="DINOT" charset="0"/>
              </a:rPr>
              <a:t>&amp; </a:t>
            </a:r>
            <a:r>
              <a:rPr lang="en-US" sz="2800" b="1" dirty="0">
                <a:solidFill>
                  <a:srgbClr val="00A8CB"/>
                </a:solidFill>
                <a:latin typeface="DINOT" charset="0"/>
                <a:ea typeface="DINOT" charset="0"/>
                <a:cs typeface="DINOT" charset="0"/>
              </a:rPr>
              <a:t>CONTINUOUS IMPROVEMENT CULTURE</a:t>
            </a:r>
          </a:p>
          <a:p>
            <a:pPr algn="ctr"/>
            <a:endParaRPr lang="en-US" sz="3840" b="1" dirty="0">
              <a:solidFill>
                <a:srgbClr val="00A8CB"/>
              </a:solidFill>
              <a:latin typeface="DINOT" charset="0"/>
              <a:ea typeface="DINOT" charset="0"/>
              <a:cs typeface="DINOT" charset="0"/>
            </a:endParaRPr>
          </a:p>
        </p:txBody>
      </p:sp>
      <p:sp>
        <p:nvSpPr>
          <p:cNvPr id="10" name="Rectangle 9"/>
          <p:cNvSpPr/>
          <p:nvPr/>
        </p:nvSpPr>
        <p:spPr>
          <a:xfrm>
            <a:off x="726698" y="822662"/>
            <a:ext cx="11484745" cy="1865126"/>
          </a:xfrm>
          <a:prstGeom prst="rect">
            <a:avLst/>
          </a:prstGeom>
        </p:spPr>
        <p:txBody>
          <a:bodyPr wrap="square">
            <a:spAutoFit/>
          </a:bodyPr>
          <a:lstStyle/>
          <a:p>
            <a:r>
              <a:rPr lang="en-US" sz="3840" dirty="0">
                <a:solidFill>
                  <a:schemeClr val="tx1"/>
                </a:solidFill>
                <a:latin typeface="Rockwell" panose="02060603020205020403" pitchFamily="18" charset="0"/>
                <a:ea typeface="DINOT" charset="0"/>
                <a:cs typeface="DINOT" charset="0"/>
              </a:rPr>
              <a:t>Why Measure Investment in Your People?</a:t>
            </a:r>
          </a:p>
          <a:p>
            <a:r>
              <a:rPr lang="en-US" sz="3840" dirty="0">
                <a:solidFill>
                  <a:schemeClr val="tx1"/>
                </a:solidFill>
                <a:latin typeface="Rockwell" panose="02060603020205020403" pitchFamily="18" charset="0"/>
                <a:ea typeface="DINOT" charset="0"/>
                <a:cs typeface="DINOT" charset="0"/>
              </a:rPr>
              <a:t>(Human Capital) </a:t>
            </a:r>
            <a:r>
              <a:rPr lang="en-US" sz="3840" b="1" dirty="0">
                <a:solidFill>
                  <a:schemeClr val="bg1"/>
                </a:solidFill>
                <a:latin typeface="Rockwell" panose="02060603020205020403" pitchFamily="18" charset="0"/>
                <a:ea typeface="DINOT" charset="0"/>
                <a:cs typeface="DINOT" charset="0"/>
              </a:rPr>
              <a:t>MEASURE</a:t>
            </a:r>
            <a:r>
              <a:rPr lang="en-US" sz="3840" b="1" dirty="0">
                <a:solidFill>
                  <a:schemeClr val="bg1"/>
                </a:solidFill>
                <a:latin typeface="DINOT" charset="0"/>
                <a:ea typeface="DINOT" charset="0"/>
                <a:cs typeface="DINOT" charset="0"/>
              </a:rPr>
              <a:t> INVESTMENT IN HUMAN CAPITAL </a:t>
            </a:r>
          </a:p>
        </p:txBody>
      </p:sp>
      <p:pic>
        <p:nvPicPr>
          <p:cNvPr id="8" name="Picture 7"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258116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420261" y="6772837"/>
            <a:ext cx="10044498"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3468" y="752576"/>
            <a:ext cx="11331529" cy="1865126"/>
          </a:xfrm>
          <a:prstGeom prst="rect">
            <a:avLst/>
          </a:prstGeom>
        </p:spPr>
        <p:txBody>
          <a:bodyPr wrap="square">
            <a:spAutoFit/>
          </a:bodyPr>
          <a:lstStyle/>
          <a:p>
            <a:r>
              <a:rPr lang="en-US" sz="3840" dirty="0">
                <a:solidFill>
                  <a:schemeClr val="tx1"/>
                </a:solidFill>
                <a:latin typeface="Rockwell" panose="02060603020205020403" pitchFamily="18" charset="0"/>
                <a:ea typeface="DINOT" charset="0"/>
                <a:cs typeface="DINOT" charset="0"/>
              </a:rPr>
              <a:t>How to Measure Investment in Your People (Human Capital)</a:t>
            </a:r>
            <a:r>
              <a:rPr lang="en-US" sz="3840" b="1" dirty="0">
                <a:solidFill>
                  <a:schemeClr val="bg1"/>
                </a:solidFill>
                <a:latin typeface="DINOT" charset="0"/>
                <a:ea typeface="DINOT" charset="0"/>
                <a:cs typeface="DINOT" charset="0"/>
              </a:rPr>
              <a:t>MEASURE INVESTMENT IN HUMAN CAPITAL </a:t>
            </a:r>
          </a:p>
        </p:txBody>
      </p:sp>
      <p:sp>
        <p:nvSpPr>
          <p:cNvPr id="6" name="Rectangle 5"/>
          <p:cNvSpPr/>
          <p:nvPr/>
        </p:nvSpPr>
        <p:spPr>
          <a:xfrm>
            <a:off x="433501" y="4577516"/>
            <a:ext cx="2002827" cy="1015663"/>
          </a:xfrm>
          <a:prstGeom prst="rect">
            <a:avLst/>
          </a:prstGeom>
        </p:spPr>
        <p:txBody>
          <a:bodyPr wrap="square">
            <a:spAutoFit/>
          </a:bodyPr>
          <a:lstStyle/>
          <a:p>
            <a:pPr algn="ctr"/>
            <a:r>
              <a:rPr lang="en-US" sz="2000" dirty="0">
                <a:solidFill>
                  <a:srgbClr val="65884E"/>
                </a:solidFill>
                <a:latin typeface="DINOT" charset="0"/>
                <a:ea typeface="DINOT" charset="0"/>
                <a:cs typeface="DINOT" charset="0"/>
              </a:rPr>
              <a:t>CHANGE YOUR PERSPECTIVE</a:t>
            </a:r>
          </a:p>
        </p:txBody>
      </p:sp>
      <p:sp>
        <p:nvSpPr>
          <p:cNvPr id="12" name="Rectangle 11"/>
          <p:cNvSpPr/>
          <p:nvPr/>
        </p:nvSpPr>
        <p:spPr>
          <a:xfrm>
            <a:off x="2844800" y="4473189"/>
            <a:ext cx="2235389" cy="1200329"/>
          </a:xfrm>
          <a:prstGeom prst="rect">
            <a:avLst/>
          </a:prstGeom>
        </p:spPr>
        <p:txBody>
          <a:bodyPr wrap="square">
            <a:spAutoFit/>
          </a:bodyPr>
          <a:lstStyle/>
          <a:p>
            <a:pPr algn="ctr"/>
            <a:r>
              <a:rPr lang="en-US" sz="2400" dirty="0">
                <a:solidFill>
                  <a:srgbClr val="F89728"/>
                </a:solidFill>
                <a:latin typeface="DINOT" charset="0"/>
                <a:ea typeface="DINOT" charset="0"/>
                <a:cs typeface="DINOT" charset="0"/>
              </a:rPr>
              <a:t>START TRACKING HOURS</a:t>
            </a:r>
          </a:p>
        </p:txBody>
      </p:sp>
      <p:sp>
        <p:nvSpPr>
          <p:cNvPr id="13" name="Rectangle 12"/>
          <p:cNvSpPr/>
          <p:nvPr/>
        </p:nvSpPr>
        <p:spPr>
          <a:xfrm>
            <a:off x="5453152" y="4713348"/>
            <a:ext cx="1978715" cy="830997"/>
          </a:xfrm>
          <a:prstGeom prst="rect">
            <a:avLst/>
          </a:prstGeom>
        </p:spPr>
        <p:txBody>
          <a:bodyPr wrap="square">
            <a:spAutoFit/>
          </a:bodyPr>
          <a:lstStyle/>
          <a:p>
            <a:pPr algn="ctr"/>
            <a:r>
              <a:rPr lang="en-US" sz="2400" dirty="0">
                <a:solidFill>
                  <a:srgbClr val="F26522"/>
                </a:solidFill>
                <a:latin typeface="DINOT" charset="0"/>
                <a:ea typeface="DINOT" charset="0"/>
                <a:cs typeface="DINOT" charset="0"/>
              </a:rPr>
              <a:t>DEFINE </a:t>
            </a:r>
          </a:p>
          <a:p>
            <a:pPr algn="ctr"/>
            <a:r>
              <a:rPr lang="en-US" sz="2400" dirty="0">
                <a:solidFill>
                  <a:srgbClr val="F26522"/>
                </a:solidFill>
                <a:latin typeface="DINOT" charset="0"/>
                <a:ea typeface="DINOT" charset="0"/>
                <a:cs typeface="DINOT" charset="0"/>
              </a:rPr>
              <a:t>HCM</a:t>
            </a:r>
          </a:p>
        </p:txBody>
      </p:sp>
      <p:sp>
        <p:nvSpPr>
          <p:cNvPr id="14" name="Rectangle 13"/>
          <p:cNvSpPr/>
          <p:nvPr/>
        </p:nvSpPr>
        <p:spPr>
          <a:xfrm>
            <a:off x="7744613" y="4740809"/>
            <a:ext cx="1978715" cy="830997"/>
          </a:xfrm>
          <a:prstGeom prst="rect">
            <a:avLst/>
          </a:prstGeom>
        </p:spPr>
        <p:txBody>
          <a:bodyPr wrap="square">
            <a:spAutoFit/>
          </a:bodyPr>
          <a:lstStyle/>
          <a:p>
            <a:pPr algn="ctr"/>
            <a:r>
              <a:rPr lang="en-US" sz="2400" dirty="0">
                <a:solidFill>
                  <a:srgbClr val="00B0F0"/>
                </a:solidFill>
                <a:latin typeface="DINOT" charset="0"/>
                <a:ea typeface="DINOT" charset="0"/>
                <a:cs typeface="DINOT" charset="0"/>
              </a:rPr>
              <a:t>APPLY </a:t>
            </a:r>
          </a:p>
          <a:p>
            <a:pPr algn="ctr"/>
            <a:r>
              <a:rPr lang="en-US" sz="2400" dirty="0">
                <a:solidFill>
                  <a:srgbClr val="00B0F0"/>
                </a:solidFill>
                <a:latin typeface="DINOT" charset="0"/>
                <a:ea typeface="DINOT" charset="0"/>
                <a:cs typeface="DINOT" charset="0"/>
              </a:rPr>
              <a:t>HCM</a:t>
            </a:r>
          </a:p>
        </p:txBody>
      </p:sp>
      <p:sp>
        <p:nvSpPr>
          <p:cNvPr id="15" name="Rectangle 14"/>
          <p:cNvSpPr/>
          <p:nvPr/>
        </p:nvSpPr>
        <p:spPr>
          <a:xfrm>
            <a:off x="10201497" y="4518668"/>
            <a:ext cx="2291828" cy="1200329"/>
          </a:xfrm>
          <a:prstGeom prst="rect">
            <a:avLst/>
          </a:prstGeom>
        </p:spPr>
        <p:txBody>
          <a:bodyPr wrap="square">
            <a:spAutoFit/>
          </a:bodyPr>
          <a:lstStyle/>
          <a:p>
            <a:pPr algn="ctr"/>
            <a:r>
              <a:rPr lang="en-US" sz="2400" dirty="0">
                <a:solidFill>
                  <a:srgbClr val="00A8CB"/>
                </a:solidFill>
                <a:latin typeface="DINOT" charset="0"/>
                <a:ea typeface="DINOT" charset="0"/>
                <a:cs typeface="DINOT" charset="0"/>
              </a:rPr>
              <a:t>CELEBRATE THE INVESTMENT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15" y="2390927"/>
            <a:ext cx="11875437" cy="2289670"/>
          </a:xfrm>
          <a:prstGeom prst="rect">
            <a:avLst/>
          </a:prstGeom>
        </p:spPr>
      </p:pic>
      <p:sp>
        <p:nvSpPr>
          <p:cNvPr id="11" name="Rectangle 10"/>
          <p:cNvSpPr/>
          <p:nvPr/>
        </p:nvSpPr>
        <p:spPr>
          <a:xfrm>
            <a:off x="1092200" y="7974267"/>
            <a:ext cx="11584900" cy="9469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chemeClr val="tx1"/>
                </a:solidFill>
                <a:latin typeface="DINOT" charset="0"/>
                <a:ea typeface="DINOT" charset="0"/>
                <a:cs typeface="DINOT" charset="0"/>
              </a:rPr>
              <a:t>Some leaders worry, ‘what If I invest in my employees and they leave’?  When they should be wondering, </a:t>
            </a:r>
            <a:r>
              <a:rPr lang="en-US" sz="3200" b="1" i="1" dirty="0">
                <a:solidFill>
                  <a:srgbClr val="FF0000"/>
                </a:solidFill>
                <a:latin typeface="DINOT" charset="0"/>
                <a:ea typeface="DINOT" charset="0"/>
                <a:cs typeface="DINOT" charset="0"/>
              </a:rPr>
              <a:t>‘what if I don’t invest in them and they stay’?</a:t>
            </a:r>
            <a:r>
              <a:rPr lang="en-US" sz="3200" i="1" dirty="0">
                <a:solidFill>
                  <a:srgbClr val="FF0000"/>
                </a:solidFill>
                <a:latin typeface="DINOT" charset="0"/>
                <a:ea typeface="DINOT" charset="0"/>
                <a:cs typeface="DINOT" charset="0"/>
              </a:rPr>
              <a:t>.</a:t>
            </a:r>
            <a:endParaRPr lang="en-US" sz="3200" b="1" i="1" dirty="0">
              <a:solidFill>
                <a:srgbClr val="FF0000"/>
              </a:solidFill>
              <a:latin typeface="DINOT" charset="0"/>
              <a:ea typeface="DINOT" charset="0"/>
              <a:cs typeface="DINOT" charset="0"/>
            </a:endParaRPr>
          </a:p>
          <a:p>
            <a:endParaRPr lang="en-US" sz="3840" b="1" i="1" dirty="0">
              <a:solidFill>
                <a:schemeClr val="tx1"/>
              </a:solidFill>
              <a:latin typeface="DINOT" charset="0"/>
              <a:ea typeface="DINOT" charset="0"/>
              <a:cs typeface="DINOT" charset="0"/>
            </a:endParaRPr>
          </a:p>
          <a:p>
            <a:endParaRPr lang="en-US" sz="3840" i="1" dirty="0">
              <a:solidFill>
                <a:schemeClr val="tx1">
                  <a:lumMod val="95000"/>
                  <a:lumOff val="5000"/>
                </a:schemeClr>
              </a:solidFill>
              <a:latin typeface="DINOT" charset="0"/>
              <a:ea typeface="DINOT" charset="0"/>
              <a:cs typeface="DINOT" charset="0"/>
            </a:endParaRPr>
          </a:p>
        </p:txBody>
      </p:sp>
      <p:cxnSp>
        <p:nvCxnSpPr>
          <p:cNvPr id="17" name="Straight Arrow Connector 16"/>
          <p:cNvCxnSpPr/>
          <p:nvPr/>
        </p:nvCxnSpPr>
        <p:spPr>
          <a:xfrm>
            <a:off x="1434914" y="6400800"/>
            <a:ext cx="94167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19" name="TextBox 1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250973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7053" y="753496"/>
            <a:ext cx="9799147" cy="19728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93" dirty="0">
                <a:solidFill>
                  <a:schemeClr val="accent6"/>
                </a:solidFill>
                <a:latin typeface="DINOT" charset="0"/>
                <a:ea typeface="DINOT" charset="0"/>
                <a:cs typeface="DINOT" charset="0"/>
              </a:rPr>
              <a:t>1. CHANGE YOUR PERSPECTIVE</a:t>
            </a:r>
          </a:p>
        </p:txBody>
      </p:sp>
      <p:sp>
        <p:nvSpPr>
          <p:cNvPr id="11" name="Rectangle 10"/>
          <p:cNvSpPr/>
          <p:nvPr/>
        </p:nvSpPr>
        <p:spPr>
          <a:xfrm>
            <a:off x="635000" y="3177035"/>
            <a:ext cx="5027707" cy="4893647"/>
          </a:xfrm>
          <a:prstGeom prst="rect">
            <a:avLst/>
          </a:prstGeom>
        </p:spPr>
        <p:txBody>
          <a:bodyPr wrap="square">
            <a:spAutoFit/>
          </a:bodyPr>
          <a:lstStyle/>
          <a:p>
            <a:r>
              <a:rPr lang="en-US" sz="2400" dirty="0">
                <a:solidFill>
                  <a:schemeClr val="tx1">
                    <a:lumMod val="95000"/>
                    <a:lumOff val="5000"/>
                  </a:schemeClr>
                </a:solidFill>
                <a:latin typeface="DINOT" charset="0"/>
                <a:ea typeface="DINOT" charset="0"/>
                <a:cs typeface="DINOT" charset="0"/>
              </a:rPr>
              <a:t>Employees need </a:t>
            </a:r>
            <a:r>
              <a:rPr lang="en-US" sz="2400" b="1" dirty="0">
                <a:solidFill>
                  <a:schemeClr val="tx1">
                    <a:lumMod val="95000"/>
                    <a:lumOff val="5000"/>
                  </a:schemeClr>
                </a:solidFill>
                <a:latin typeface="DINOT" charset="0"/>
                <a:ea typeface="DINOT" charset="0"/>
                <a:cs typeface="DINOT" charset="0"/>
              </a:rPr>
              <a:t>time away from their core roles</a:t>
            </a:r>
            <a:r>
              <a:rPr lang="en-US" sz="2400" dirty="0">
                <a:solidFill>
                  <a:schemeClr val="tx1">
                    <a:lumMod val="95000"/>
                    <a:lumOff val="5000"/>
                  </a:schemeClr>
                </a:solidFill>
                <a:latin typeface="DINOT" charset="0"/>
                <a:ea typeface="DINOT" charset="0"/>
                <a:cs typeface="DINOT" charset="0"/>
              </a:rPr>
              <a:t> in order to learn and grow, in order to add new and greater value to the organization.</a:t>
            </a:r>
          </a:p>
          <a:p>
            <a:endParaRPr lang="en-US" sz="2400" dirty="0">
              <a:solidFill>
                <a:schemeClr val="tx1">
                  <a:lumMod val="95000"/>
                  <a:lumOff val="5000"/>
                </a:schemeClr>
              </a:solidFill>
              <a:latin typeface="DINOT" charset="0"/>
              <a:ea typeface="DINOT" charset="0"/>
              <a:cs typeface="DINOT" charset="0"/>
            </a:endParaRPr>
          </a:p>
          <a:p>
            <a:r>
              <a:rPr lang="en-US" sz="2400" dirty="0">
                <a:solidFill>
                  <a:schemeClr val="tx1">
                    <a:lumMod val="95000"/>
                    <a:lumOff val="5000"/>
                  </a:schemeClr>
                </a:solidFill>
                <a:latin typeface="DINOT" charset="0"/>
                <a:ea typeface="DINOT" charset="0"/>
                <a:cs typeface="DINOT" charset="0"/>
              </a:rPr>
              <a:t>If effectively planned, this time shouldn’t be regarded as time OUT(side) of their jobs, but rather as time IN(vested) into theirs and the companies future growth.  This is about long-term gains!</a:t>
            </a:r>
          </a:p>
          <a:p>
            <a:endParaRPr lang="en-US" sz="2400" dirty="0">
              <a:solidFill>
                <a:schemeClr val="tx1">
                  <a:lumMod val="95000"/>
                  <a:lumOff val="5000"/>
                </a:schemeClr>
              </a:solidFill>
              <a:latin typeface="DINOT" charset="0"/>
              <a:ea typeface="DINOT" charset="0"/>
              <a:cs typeface="DINOT" charset="0"/>
            </a:endParaRPr>
          </a:p>
          <a:p>
            <a:r>
              <a:rPr lang="en-US" sz="2400" dirty="0">
                <a:solidFill>
                  <a:schemeClr val="tx1">
                    <a:lumMod val="95000"/>
                    <a:lumOff val="5000"/>
                  </a:schemeClr>
                </a:solidFill>
                <a:latin typeface="DINOT" charset="0"/>
                <a:ea typeface="DINOT" charset="0"/>
                <a:cs typeface="DINOT"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2215" y="2133600"/>
            <a:ext cx="7882585" cy="6980518"/>
          </a:xfrm>
          <a:prstGeom prst="rect">
            <a:avLst/>
          </a:prstGeom>
        </p:spPr>
      </p:pic>
      <p:sp>
        <p:nvSpPr>
          <p:cNvPr id="23" name="Rectangle 22"/>
          <p:cNvSpPr/>
          <p:nvPr/>
        </p:nvSpPr>
        <p:spPr>
          <a:xfrm>
            <a:off x="7783285" y="6420360"/>
            <a:ext cx="4139515" cy="400110"/>
          </a:xfrm>
          <a:prstGeom prst="rect">
            <a:avLst/>
          </a:prstGeom>
        </p:spPr>
        <p:txBody>
          <a:bodyPr wrap="square">
            <a:spAutoFit/>
          </a:bodyPr>
          <a:lstStyle/>
          <a:p>
            <a:r>
              <a:rPr lang="en-US" sz="2000" dirty="0">
                <a:solidFill>
                  <a:schemeClr val="accent6"/>
                </a:solidFill>
                <a:latin typeface="DINOT" charset="0"/>
                <a:ea typeface="DINOT" charset="0"/>
                <a:cs typeface="DINOT" charset="0"/>
              </a:rPr>
              <a:t>Higher levels of innovation</a:t>
            </a:r>
          </a:p>
        </p:txBody>
      </p:sp>
      <p:sp>
        <p:nvSpPr>
          <p:cNvPr id="24" name="Rectangle 23"/>
          <p:cNvSpPr/>
          <p:nvPr/>
        </p:nvSpPr>
        <p:spPr>
          <a:xfrm>
            <a:off x="9550400" y="4563486"/>
            <a:ext cx="4139515" cy="707886"/>
          </a:xfrm>
          <a:prstGeom prst="rect">
            <a:avLst/>
          </a:prstGeom>
        </p:spPr>
        <p:txBody>
          <a:bodyPr wrap="square">
            <a:spAutoFit/>
          </a:bodyPr>
          <a:lstStyle/>
          <a:p>
            <a:r>
              <a:rPr lang="en-US" sz="2000" dirty="0">
                <a:solidFill>
                  <a:schemeClr val="accent6"/>
                </a:solidFill>
                <a:latin typeface="DINOT" charset="0"/>
                <a:ea typeface="DINOT" charset="0"/>
                <a:cs typeface="DINOT" charset="0"/>
              </a:rPr>
              <a:t>Time IN(vested) </a:t>
            </a:r>
          </a:p>
          <a:p>
            <a:r>
              <a:rPr lang="en-US" sz="2000" dirty="0">
                <a:solidFill>
                  <a:schemeClr val="accent6"/>
                </a:solidFill>
                <a:latin typeface="DINOT" charset="0"/>
                <a:ea typeface="DINOT" charset="0"/>
                <a:cs typeface="DINOT" charset="0"/>
              </a:rPr>
              <a:t>leads to…</a:t>
            </a:r>
          </a:p>
        </p:txBody>
      </p:sp>
      <p:sp>
        <p:nvSpPr>
          <p:cNvPr id="25" name="Rectangle 24"/>
          <p:cNvSpPr/>
          <p:nvPr/>
        </p:nvSpPr>
        <p:spPr>
          <a:xfrm>
            <a:off x="8636000" y="5418406"/>
            <a:ext cx="4139515" cy="707886"/>
          </a:xfrm>
          <a:prstGeom prst="rect">
            <a:avLst/>
          </a:prstGeom>
        </p:spPr>
        <p:txBody>
          <a:bodyPr wrap="square">
            <a:spAutoFit/>
          </a:bodyPr>
          <a:lstStyle/>
          <a:p>
            <a:r>
              <a:rPr lang="en-US" sz="2000" dirty="0">
                <a:solidFill>
                  <a:schemeClr val="accent6"/>
                </a:solidFill>
                <a:latin typeface="DINOT" charset="0"/>
                <a:ea typeface="DINOT" charset="0"/>
                <a:cs typeface="DINOT" charset="0"/>
              </a:rPr>
              <a:t>Productivity gains and </a:t>
            </a:r>
          </a:p>
          <a:p>
            <a:r>
              <a:rPr lang="en-US" sz="2000" dirty="0">
                <a:solidFill>
                  <a:schemeClr val="accent6"/>
                </a:solidFill>
                <a:latin typeface="DINOT" charset="0"/>
                <a:ea typeface="DINOT" charset="0"/>
                <a:cs typeface="DINOT" charset="0"/>
              </a:rPr>
              <a:t>enhanced performance</a:t>
            </a:r>
          </a:p>
        </p:txBody>
      </p:sp>
      <p:pic>
        <p:nvPicPr>
          <p:cNvPr id="9" name="Picture 8"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10" name="TextBox 9"/>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1971497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11620" y="281967"/>
            <a:ext cx="10153977" cy="20288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93" dirty="0">
                <a:solidFill>
                  <a:srgbClr val="F89728"/>
                </a:solidFill>
                <a:latin typeface="DINOT" charset="0"/>
                <a:ea typeface="DINOT" charset="0"/>
                <a:cs typeface="DINOT" charset="0"/>
              </a:rPr>
              <a:t>2. START TRACKING HOURS</a:t>
            </a:r>
          </a:p>
        </p:txBody>
      </p:sp>
      <p:sp>
        <p:nvSpPr>
          <p:cNvPr id="16" name="Rectangle 15"/>
          <p:cNvSpPr/>
          <p:nvPr/>
        </p:nvSpPr>
        <p:spPr>
          <a:xfrm>
            <a:off x="772113" y="3140460"/>
            <a:ext cx="3621338" cy="3416320"/>
          </a:xfrm>
          <a:prstGeom prst="rect">
            <a:avLst/>
          </a:prstGeom>
        </p:spPr>
        <p:txBody>
          <a:bodyPr wrap="square">
            <a:spAutoFit/>
          </a:bodyPr>
          <a:lstStyle/>
          <a:p>
            <a:r>
              <a:rPr lang="en-US" sz="2400" dirty="0">
                <a:solidFill>
                  <a:schemeClr val="tx1">
                    <a:lumMod val="95000"/>
                    <a:lumOff val="5000"/>
                  </a:schemeClr>
                </a:solidFill>
                <a:latin typeface="DINOT" charset="0"/>
                <a:ea typeface="DINOT" charset="0"/>
                <a:cs typeface="DINOT" charset="0"/>
              </a:rPr>
              <a:t>Keep metrics around all of the time spent in </a:t>
            </a:r>
            <a:r>
              <a:rPr lang="en-US" sz="2400" b="1" dirty="0">
                <a:solidFill>
                  <a:schemeClr val="tx1">
                    <a:lumMod val="95000"/>
                    <a:lumOff val="5000"/>
                  </a:schemeClr>
                </a:solidFill>
                <a:latin typeface="DINOT" charset="0"/>
                <a:ea typeface="DINOT" charset="0"/>
                <a:cs typeface="DINOT" charset="0"/>
              </a:rPr>
              <a:t>internal &amp; external training, learning, and collaborative problem solving.  </a:t>
            </a:r>
            <a:r>
              <a:rPr lang="en-US" sz="2400" dirty="0">
                <a:solidFill>
                  <a:schemeClr val="tx1">
                    <a:lumMod val="95000"/>
                    <a:lumOff val="5000"/>
                  </a:schemeClr>
                </a:solidFill>
                <a:latin typeface="DINOT" charset="0"/>
                <a:ea typeface="DINOT" charset="0"/>
                <a:cs typeface="DINOT" charset="0"/>
              </a:rPr>
              <a:t>As a management team, qualify which exercises apply.</a:t>
            </a:r>
          </a:p>
        </p:txBody>
      </p:sp>
      <p:sp>
        <p:nvSpPr>
          <p:cNvPr id="17" name="Rectangle 16"/>
          <p:cNvSpPr/>
          <p:nvPr/>
        </p:nvSpPr>
        <p:spPr>
          <a:xfrm>
            <a:off x="2387600" y="7620000"/>
            <a:ext cx="4937681" cy="617733"/>
          </a:xfrm>
          <a:prstGeom prst="rect">
            <a:avLst/>
          </a:prstGeom>
        </p:spPr>
        <p:txBody>
          <a:bodyPr wrap="square">
            <a:spAutoFit/>
          </a:bodyPr>
          <a:lstStyle/>
          <a:p>
            <a:r>
              <a:rPr lang="en-US" sz="1707" i="1" dirty="0">
                <a:solidFill>
                  <a:srgbClr val="7AC142"/>
                </a:solidFill>
                <a:latin typeface="DINOT" charset="0"/>
                <a:ea typeface="DINOT" charset="0"/>
                <a:cs typeface="DINOT" charset="0"/>
              </a:rPr>
              <a:t>Ex/. Arbitrary hours tracked over 6 months (among 15 employees) = 300 hours</a:t>
            </a:r>
            <a:endParaRPr lang="en-US" sz="1707" dirty="0">
              <a:solidFill>
                <a:srgbClr val="7AC142"/>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702" y="2184947"/>
            <a:ext cx="5857312" cy="6735741"/>
          </a:xfrm>
          <a:prstGeom prst="rect">
            <a:avLst/>
          </a:prstGeom>
        </p:spPr>
      </p:pic>
      <p:sp>
        <p:nvSpPr>
          <p:cNvPr id="21" name="Rectangle 20"/>
          <p:cNvSpPr/>
          <p:nvPr/>
        </p:nvSpPr>
        <p:spPr>
          <a:xfrm>
            <a:off x="10459002" y="6931822"/>
            <a:ext cx="1288829" cy="4170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89728"/>
                </a:solidFill>
                <a:latin typeface="DINOT" charset="0"/>
                <a:ea typeface="DINOT" charset="0"/>
                <a:cs typeface="DINOT" charset="0"/>
              </a:rPr>
              <a:t>Training</a:t>
            </a:r>
            <a:endParaRPr lang="en-US" sz="2400" i="1" dirty="0">
              <a:solidFill>
                <a:srgbClr val="F89728"/>
              </a:solidFill>
              <a:latin typeface="DINOT" charset="0"/>
              <a:ea typeface="DINOT" charset="0"/>
              <a:cs typeface="DINOT" charset="0"/>
            </a:endParaRPr>
          </a:p>
        </p:txBody>
      </p:sp>
      <p:sp>
        <p:nvSpPr>
          <p:cNvPr id="22" name="Rectangle 21"/>
          <p:cNvSpPr/>
          <p:nvPr/>
        </p:nvSpPr>
        <p:spPr>
          <a:xfrm>
            <a:off x="9952781" y="5363234"/>
            <a:ext cx="1991265" cy="13649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89728"/>
                </a:solidFill>
                <a:latin typeface="DINOT" charset="0"/>
                <a:ea typeface="DINOT" charset="0"/>
                <a:cs typeface="DINOT" charset="0"/>
              </a:rPr>
              <a:t>Business Improvement Initiatives</a:t>
            </a:r>
          </a:p>
        </p:txBody>
      </p:sp>
      <p:sp>
        <p:nvSpPr>
          <p:cNvPr id="4" name="Rectangle 3"/>
          <p:cNvSpPr/>
          <p:nvPr/>
        </p:nvSpPr>
        <p:spPr>
          <a:xfrm>
            <a:off x="10052410" y="4399727"/>
            <a:ext cx="2102015" cy="830997"/>
          </a:xfrm>
          <a:prstGeom prst="rect">
            <a:avLst/>
          </a:prstGeom>
        </p:spPr>
        <p:txBody>
          <a:bodyPr wrap="square">
            <a:spAutoFit/>
          </a:bodyPr>
          <a:lstStyle/>
          <a:p>
            <a:r>
              <a:rPr lang="en-US" sz="2400" dirty="0">
                <a:solidFill>
                  <a:srgbClr val="F89728"/>
                </a:solidFill>
                <a:latin typeface="DINOT" charset="0"/>
                <a:ea typeface="DINOT" charset="0"/>
                <a:cs typeface="DINOT" charset="0"/>
              </a:rPr>
              <a:t>Collaborative Learning </a:t>
            </a:r>
          </a:p>
        </p:txBody>
      </p:sp>
      <p:sp>
        <p:nvSpPr>
          <p:cNvPr id="6" name="Rectangle 5"/>
          <p:cNvSpPr/>
          <p:nvPr/>
        </p:nvSpPr>
        <p:spPr>
          <a:xfrm>
            <a:off x="9486732" y="2404890"/>
            <a:ext cx="2428870" cy="461665"/>
          </a:xfrm>
          <a:prstGeom prst="rect">
            <a:avLst/>
          </a:prstGeom>
        </p:spPr>
        <p:txBody>
          <a:bodyPr wrap="none">
            <a:spAutoFit/>
          </a:bodyPr>
          <a:lstStyle/>
          <a:p>
            <a:r>
              <a:rPr lang="en-US" sz="2400" dirty="0">
                <a:solidFill>
                  <a:srgbClr val="F89728"/>
                </a:solidFill>
                <a:latin typeface="DINOT" charset="0"/>
                <a:ea typeface="DINOT" charset="0"/>
                <a:cs typeface="DINOT" charset="0"/>
              </a:rPr>
              <a:t>Problem Solving</a:t>
            </a:r>
          </a:p>
        </p:txBody>
      </p:sp>
      <p:sp>
        <p:nvSpPr>
          <p:cNvPr id="7" name="Rectangle 6"/>
          <p:cNvSpPr/>
          <p:nvPr/>
        </p:nvSpPr>
        <p:spPr>
          <a:xfrm>
            <a:off x="9913235" y="3311739"/>
            <a:ext cx="2117051" cy="830997"/>
          </a:xfrm>
          <a:prstGeom prst="rect">
            <a:avLst/>
          </a:prstGeom>
        </p:spPr>
        <p:txBody>
          <a:bodyPr wrap="square">
            <a:spAutoFit/>
          </a:bodyPr>
          <a:lstStyle/>
          <a:p>
            <a:r>
              <a:rPr lang="en-US" sz="2400" dirty="0">
                <a:solidFill>
                  <a:srgbClr val="F89728"/>
                </a:solidFill>
                <a:latin typeface="DINOT" charset="0"/>
                <a:ea typeface="DINOT" charset="0"/>
                <a:cs typeface="DINOT" charset="0"/>
              </a:rPr>
              <a:t>Innovation Committees</a:t>
            </a:r>
          </a:p>
        </p:txBody>
      </p:sp>
      <p:pic>
        <p:nvPicPr>
          <p:cNvPr id="12" name="Picture 11"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13" name="TextBox 12"/>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351220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5653" y="562136"/>
            <a:ext cx="10865947" cy="19728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93" dirty="0">
                <a:solidFill>
                  <a:srgbClr val="F26522"/>
                </a:solidFill>
                <a:latin typeface="DINOT" charset="0"/>
                <a:ea typeface="DINOT" charset="0"/>
                <a:cs typeface="DINOT" charset="0"/>
              </a:rPr>
              <a:t>3. DEFINE HCM </a:t>
            </a:r>
            <a:r>
              <a:rPr lang="en-US" sz="4400" dirty="0">
                <a:solidFill>
                  <a:srgbClr val="F26522"/>
                </a:solidFill>
                <a:latin typeface="DINOT" charset="0"/>
                <a:ea typeface="DINOT" charset="0"/>
                <a:cs typeface="DINOT" charset="0"/>
              </a:rPr>
              <a:t>(Human Capital Multiplier)</a:t>
            </a:r>
          </a:p>
        </p:txBody>
      </p:sp>
      <p:sp>
        <p:nvSpPr>
          <p:cNvPr id="14" name="Rectangle 13"/>
          <p:cNvSpPr/>
          <p:nvPr/>
        </p:nvSpPr>
        <p:spPr>
          <a:xfrm>
            <a:off x="442743" y="3657600"/>
            <a:ext cx="4565652" cy="4154984"/>
          </a:xfrm>
          <a:prstGeom prst="rect">
            <a:avLst/>
          </a:prstGeom>
        </p:spPr>
        <p:txBody>
          <a:bodyPr wrap="square">
            <a:spAutoFit/>
          </a:bodyPr>
          <a:lstStyle/>
          <a:p>
            <a:r>
              <a:rPr lang="en-US" sz="2400" dirty="0">
                <a:solidFill>
                  <a:schemeClr val="tx1">
                    <a:lumMod val="95000"/>
                    <a:lumOff val="5000"/>
                  </a:schemeClr>
                </a:solidFill>
                <a:latin typeface="DINOT" charset="0"/>
                <a:ea typeface="DINOT" charset="0"/>
                <a:cs typeface="DINOT" charset="0"/>
              </a:rPr>
              <a:t>Examine your cost and revenue structure and establish a general value of each hour on an employee’s time.  This is your HCM.  The HCM can incorporate the total employee cost (salary, benefits, etc.) and the opportunity cost (what is the cost to the business for not investing in this employee’s future?)</a:t>
            </a:r>
          </a:p>
        </p:txBody>
      </p:sp>
      <p:sp>
        <p:nvSpPr>
          <p:cNvPr id="15" name="Rectangle 14"/>
          <p:cNvSpPr/>
          <p:nvPr/>
        </p:nvSpPr>
        <p:spPr>
          <a:xfrm>
            <a:off x="3949319" y="8417959"/>
            <a:ext cx="4298613" cy="461665"/>
          </a:xfrm>
          <a:prstGeom prst="rect">
            <a:avLst/>
          </a:prstGeom>
        </p:spPr>
        <p:txBody>
          <a:bodyPr wrap="none">
            <a:spAutoFit/>
          </a:bodyPr>
          <a:lstStyle/>
          <a:p>
            <a:r>
              <a:rPr lang="en-US" sz="2400" dirty="0">
                <a:solidFill>
                  <a:srgbClr val="7AC142"/>
                </a:solidFill>
                <a:latin typeface="DINOT" charset="0"/>
                <a:ea typeface="DINOT" charset="0"/>
                <a:cs typeface="DINOT" charset="0"/>
              </a:rPr>
              <a:t>Ex/. Arbitrary HCM = $80/hour</a:t>
            </a:r>
          </a:p>
        </p:txBody>
      </p:sp>
      <p:sp>
        <p:nvSpPr>
          <p:cNvPr id="2" name="Rectangle 1"/>
          <p:cNvSpPr/>
          <p:nvPr/>
        </p:nvSpPr>
        <p:spPr>
          <a:xfrm>
            <a:off x="9967723" y="6547411"/>
            <a:ext cx="2425664" cy="461665"/>
          </a:xfrm>
          <a:prstGeom prst="rect">
            <a:avLst/>
          </a:prstGeom>
        </p:spPr>
        <p:txBody>
          <a:bodyPr wrap="none">
            <a:spAutoFit/>
          </a:bodyPr>
          <a:lstStyle/>
          <a:p>
            <a:r>
              <a:rPr lang="en-US" sz="2400" dirty="0">
                <a:solidFill>
                  <a:srgbClr val="F26522"/>
                </a:solidFill>
                <a:latin typeface="DINOT" charset="0"/>
                <a:ea typeface="DINOT" charset="0"/>
                <a:cs typeface="DINOT" charset="0"/>
              </a:rPr>
              <a:t>Opportunity cost</a:t>
            </a:r>
          </a:p>
        </p:txBody>
      </p:sp>
      <p:sp>
        <p:nvSpPr>
          <p:cNvPr id="4" name="Rectangle 3"/>
          <p:cNvSpPr/>
          <p:nvPr/>
        </p:nvSpPr>
        <p:spPr>
          <a:xfrm>
            <a:off x="8916517" y="2887026"/>
            <a:ext cx="3610284" cy="461665"/>
          </a:xfrm>
          <a:prstGeom prst="rect">
            <a:avLst/>
          </a:prstGeom>
        </p:spPr>
        <p:txBody>
          <a:bodyPr wrap="none">
            <a:spAutoFit/>
          </a:bodyPr>
          <a:lstStyle/>
          <a:p>
            <a:r>
              <a:rPr lang="en-US" sz="2400" dirty="0">
                <a:solidFill>
                  <a:srgbClr val="F26522"/>
                </a:solidFill>
                <a:latin typeface="DINOT" charset="0"/>
                <a:ea typeface="DINOT" charset="0"/>
                <a:cs typeface="DINOT" charset="0"/>
              </a:rPr>
              <a:t>Employee value per hour</a:t>
            </a:r>
          </a:p>
        </p:txBody>
      </p:sp>
      <p:sp>
        <p:nvSpPr>
          <p:cNvPr id="17" name="Rectangle 16"/>
          <p:cNvSpPr/>
          <p:nvPr/>
        </p:nvSpPr>
        <p:spPr>
          <a:xfrm>
            <a:off x="10975642" y="4569486"/>
            <a:ext cx="2271054" cy="830997"/>
          </a:xfrm>
          <a:prstGeom prst="rect">
            <a:avLst/>
          </a:prstGeom>
        </p:spPr>
        <p:txBody>
          <a:bodyPr wrap="square">
            <a:spAutoFit/>
          </a:bodyPr>
          <a:lstStyle/>
          <a:p>
            <a:r>
              <a:rPr lang="en-US" sz="2400" dirty="0">
                <a:solidFill>
                  <a:srgbClr val="F26522"/>
                </a:solidFill>
                <a:latin typeface="DINOT" charset="0"/>
                <a:ea typeface="DINOT" charset="0"/>
                <a:cs typeface="DINOT" charset="0"/>
              </a:rPr>
              <a:t>Salary, benefits, etc.</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00" y="1734187"/>
            <a:ext cx="8137386" cy="7332591"/>
          </a:xfrm>
          <a:prstGeom prst="rect">
            <a:avLst/>
          </a:prstGeom>
        </p:spPr>
      </p:pic>
      <p:pic>
        <p:nvPicPr>
          <p:cNvPr id="10" name="Picture 9"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1398" y="9000403"/>
            <a:ext cx="3124200" cy="682053"/>
          </a:xfrm>
          <a:prstGeom prst="rect">
            <a:avLst/>
          </a:prstGeom>
          <a:noFill/>
          <a:ln>
            <a:noFill/>
          </a:ln>
        </p:spPr>
      </p:pic>
      <p:sp>
        <p:nvSpPr>
          <p:cNvPr id="16" name="TextBox 1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402839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0414" y="2971800"/>
            <a:ext cx="4255585" cy="3046988"/>
          </a:xfrm>
          <a:prstGeom prst="rect">
            <a:avLst/>
          </a:prstGeom>
        </p:spPr>
        <p:txBody>
          <a:bodyPr wrap="square">
            <a:spAutoFit/>
          </a:bodyPr>
          <a:lstStyle/>
          <a:p>
            <a:r>
              <a:rPr lang="en-US" sz="2400" dirty="0">
                <a:solidFill>
                  <a:schemeClr val="tx1">
                    <a:lumMod val="95000"/>
                    <a:lumOff val="5000"/>
                  </a:schemeClr>
                </a:solidFill>
                <a:latin typeface="DINOT" charset="0"/>
                <a:ea typeface="DINOT" charset="0"/>
                <a:cs typeface="DINOT" charset="0"/>
              </a:rPr>
              <a:t>To apply the HCM, we need to multiply it with the number of tracked hours invested in human capital over a certain period, which allows us to obtain an approximate </a:t>
            </a:r>
            <a:r>
              <a:rPr lang="en-US" sz="2400" b="1" dirty="0">
                <a:latin typeface="DINOT" charset="0"/>
                <a:ea typeface="DINOT" charset="0"/>
                <a:cs typeface="DINOT" charset="0"/>
              </a:rPr>
              <a:t>financial investment </a:t>
            </a:r>
            <a:r>
              <a:rPr lang="en-US" sz="2400" dirty="0">
                <a:solidFill>
                  <a:schemeClr val="tx1">
                    <a:lumMod val="95000"/>
                    <a:lumOff val="5000"/>
                  </a:schemeClr>
                </a:solidFill>
                <a:latin typeface="DINOT" charset="0"/>
                <a:ea typeface="DINOT" charset="0"/>
                <a:cs typeface="DINOT" charset="0"/>
              </a:rPr>
              <a:t>($) for that period.</a:t>
            </a:r>
          </a:p>
        </p:txBody>
      </p:sp>
      <p:sp>
        <p:nvSpPr>
          <p:cNvPr id="20" name="Rectangle 19"/>
          <p:cNvSpPr/>
          <p:nvPr/>
        </p:nvSpPr>
        <p:spPr>
          <a:xfrm>
            <a:off x="595814" y="7288043"/>
            <a:ext cx="6339488" cy="10796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EE303C"/>
                </a:solidFill>
                <a:latin typeface="DINOT" charset="0"/>
                <a:ea typeface="DINOT" charset="0"/>
                <a:cs typeface="DINOT" charset="0"/>
              </a:rPr>
              <a:t>Ex/. $80/hour x 300 hours = $24,000 (this represents investment in human capital over 6 months)</a:t>
            </a:r>
          </a:p>
        </p:txBody>
      </p:sp>
      <p:sp>
        <p:nvSpPr>
          <p:cNvPr id="3" name="Rectangle 2"/>
          <p:cNvSpPr/>
          <p:nvPr/>
        </p:nvSpPr>
        <p:spPr>
          <a:xfrm>
            <a:off x="9702800" y="3694759"/>
            <a:ext cx="2469450" cy="523220"/>
          </a:xfrm>
          <a:prstGeom prst="rect">
            <a:avLst/>
          </a:prstGeom>
        </p:spPr>
        <p:txBody>
          <a:bodyPr wrap="square">
            <a:spAutoFit/>
          </a:bodyPr>
          <a:lstStyle/>
          <a:p>
            <a:r>
              <a:rPr lang="en-US" sz="2800" dirty="0">
                <a:solidFill>
                  <a:srgbClr val="00B0F0"/>
                </a:solidFill>
                <a:latin typeface="DINOT" charset="0"/>
                <a:ea typeface="DINOT" charset="0"/>
                <a:cs typeface="DINOT" charset="0"/>
              </a:rPr>
              <a:t>Innovation</a:t>
            </a:r>
          </a:p>
        </p:txBody>
      </p:sp>
      <p:sp>
        <p:nvSpPr>
          <p:cNvPr id="12" name="Rectangle 11"/>
          <p:cNvSpPr/>
          <p:nvPr/>
        </p:nvSpPr>
        <p:spPr>
          <a:xfrm>
            <a:off x="723162" y="467947"/>
            <a:ext cx="5272693" cy="19728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93" dirty="0">
                <a:solidFill>
                  <a:srgbClr val="00B0F0"/>
                </a:solidFill>
                <a:latin typeface="DINOT" charset="0"/>
                <a:ea typeface="DINOT" charset="0"/>
                <a:cs typeface="DINOT" charset="0"/>
              </a:rPr>
              <a:t>4. APPLY HCM</a:t>
            </a:r>
          </a:p>
        </p:txBody>
      </p:sp>
      <p:sp>
        <p:nvSpPr>
          <p:cNvPr id="15" name="Rectangle 14"/>
          <p:cNvSpPr/>
          <p:nvPr/>
        </p:nvSpPr>
        <p:spPr>
          <a:xfrm>
            <a:off x="10555587" y="4780966"/>
            <a:ext cx="2238113" cy="954107"/>
          </a:xfrm>
          <a:prstGeom prst="rect">
            <a:avLst/>
          </a:prstGeom>
        </p:spPr>
        <p:txBody>
          <a:bodyPr wrap="square">
            <a:spAutoFit/>
          </a:bodyPr>
          <a:lstStyle/>
          <a:p>
            <a:r>
              <a:rPr lang="en-US" sz="2800" dirty="0">
                <a:solidFill>
                  <a:srgbClr val="00B0F0"/>
                </a:solidFill>
                <a:latin typeface="DINOT" charset="0"/>
                <a:ea typeface="DINOT" charset="0"/>
                <a:cs typeface="DINOT" charset="0"/>
              </a:rPr>
              <a:t>Increased Performance</a:t>
            </a:r>
          </a:p>
        </p:txBody>
      </p:sp>
      <p:sp>
        <p:nvSpPr>
          <p:cNvPr id="17" name="Rectangle 16"/>
          <p:cNvSpPr/>
          <p:nvPr/>
        </p:nvSpPr>
        <p:spPr>
          <a:xfrm>
            <a:off x="10210942" y="6477000"/>
            <a:ext cx="2582758" cy="523220"/>
          </a:xfrm>
          <a:prstGeom prst="rect">
            <a:avLst/>
          </a:prstGeom>
        </p:spPr>
        <p:txBody>
          <a:bodyPr wrap="none">
            <a:spAutoFit/>
          </a:bodyPr>
          <a:lstStyle/>
          <a:p>
            <a:r>
              <a:rPr lang="en-US" sz="2800" dirty="0">
                <a:solidFill>
                  <a:srgbClr val="00B0F0"/>
                </a:solidFill>
                <a:latin typeface="DINOT" charset="0"/>
                <a:ea typeface="DINOT" charset="0"/>
                <a:cs typeface="DINOT" charset="0"/>
              </a:rPr>
              <a:t>Overall Growth</a:t>
            </a:r>
            <a:endParaRPr lang="en-US" sz="2800" dirty="0">
              <a:solidFill>
                <a:srgbClr val="00B0F0"/>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600" y="2007342"/>
            <a:ext cx="6011057" cy="6555181"/>
          </a:xfrm>
          <a:prstGeom prst="rect">
            <a:avLst/>
          </a:prstGeom>
        </p:spPr>
      </p:pic>
      <p:pic>
        <p:nvPicPr>
          <p:cNvPr id="19" name="Picture 18"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13" name="TextBox 12"/>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119558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3471" y="1790992"/>
            <a:ext cx="8042722" cy="1274195"/>
          </a:xfrm>
          <a:prstGeom prst="rect">
            <a:avLst/>
          </a:prstGeom>
        </p:spPr>
        <p:txBody>
          <a:bodyPr wrap="square">
            <a:spAutoFit/>
          </a:bodyPr>
          <a:lstStyle/>
          <a:p>
            <a:r>
              <a:rPr lang="en-US" sz="3840" b="1" dirty="0">
                <a:solidFill>
                  <a:schemeClr val="bg1"/>
                </a:solidFill>
                <a:latin typeface="DINOT" charset="0"/>
                <a:ea typeface="DINOT" charset="0"/>
                <a:cs typeface="DINOT" charset="0"/>
              </a:rPr>
              <a:t>HOW TO MEASURE INVESTMENT IN HUMAN CAPITAL </a:t>
            </a:r>
          </a:p>
        </p:txBody>
      </p:sp>
      <p:sp>
        <p:nvSpPr>
          <p:cNvPr id="12" name="Rectangle 11"/>
          <p:cNvSpPr/>
          <p:nvPr/>
        </p:nvSpPr>
        <p:spPr>
          <a:xfrm>
            <a:off x="665653" y="541645"/>
            <a:ext cx="11932747" cy="19728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93" dirty="0">
                <a:solidFill>
                  <a:srgbClr val="00A8CB"/>
                </a:solidFill>
                <a:latin typeface="DINOT" charset="0"/>
                <a:ea typeface="DINOT" charset="0"/>
                <a:cs typeface="DINOT" charset="0"/>
              </a:rPr>
              <a:t>5. CELEBRATE THE INVESTMENT</a:t>
            </a:r>
          </a:p>
        </p:txBody>
      </p:sp>
      <p:sp>
        <p:nvSpPr>
          <p:cNvPr id="13" name="Rectangle 12"/>
          <p:cNvSpPr/>
          <p:nvPr/>
        </p:nvSpPr>
        <p:spPr>
          <a:xfrm>
            <a:off x="844993" y="5732236"/>
            <a:ext cx="4957839" cy="6345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95000"/>
                    <a:lumOff val="5000"/>
                  </a:schemeClr>
                </a:solidFill>
                <a:latin typeface="DINOT" charset="0"/>
                <a:ea typeface="DINOT" charset="0"/>
                <a:cs typeface="DINOT" charset="0"/>
              </a:rPr>
              <a:t>How are you communicating this investment to your staff? </a:t>
            </a:r>
          </a:p>
          <a:p>
            <a:endParaRPr lang="en-US" sz="2400" dirty="0">
              <a:solidFill>
                <a:schemeClr val="tx1">
                  <a:lumMod val="95000"/>
                  <a:lumOff val="5000"/>
                </a:schemeClr>
              </a:solidFill>
              <a:latin typeface="DINOT" charset="0"/>
              <a:ea typeface="DINOT" charset="0"/>
              <a:cs typeface="DINOT" charset="0"/>
            </a:endParaRPr>
          </a:p>
          <a:p>
            <a:r>
              <a:rPr lang="en-US" sz="2400" dirty="0">
                <a:solidFill>
                  <a:schemeClr val="tx1">
                    <a:lumMod val="95000"/>
                    <a:lumOff val="5000"/>
                  </a:schemeClr>
                </a:solidFill>
                <a:latin typeface="DINOT" charset="0"/>
                <a:ea typeface="DINOT" charset="0"/>
                <a:cs typeface="DINOT" charset="0"/>
              </a:rPr>
              <a:t>Are you celebrating it and helping staff understand its </a:t>
            </a:r>
            <a:r>
              <a:rPr lang="en-US" sz="2400" b="1" dirty="0">
                <a:solidFill>
                  <a:schemeClr val="tx1"/>
                </a:solidFill>
                <a:latin typeface="DINOT" charset="0"/>
                <a:ea typeface="DINOT" charset="0"/>
                <a:cs typeface="DINOT" charset="0"/>
              </a:rPr>
              <a:t>future value</a:t>
            </a:r>
            <a:r>
              <a:rPr lang="en-US" sz="2400" dirty="0">
                <a:solidFill>
                  <a:schemeClr val="tx1">
                    <a:lumMod val="95000"/>
                    <a:lumOff val="5000"/>
                  </a:schemeClr>
                </a:solidFill>
                <a:latin typeface="DINOT" charset="0"/>
                <a:ea typeface="DINOT" charset="0"/>
                <a:cs typeface="DINOT" charset="0"/>
              </a:rPr>
              <a:t>?</a:t>
            </a:r>
          </a:p>
          <a:p>
            <a:endParaRPr lang="en-US" sz="2400" dirty="0">
              <a:solidFill>
                <a:schemeClr val="tx1">
                  <a:lumMod val="95000"/>
                  <a:lumOff val="5000"/>
                </a:schemeClr>
              </a:solidFill>
              <a:latin typeface="DINOT" charset="0"/>
              <a:ea typeface="DINOT" charset="0"/>
              <a:cs typeface="DINOT" charset="0"/>
            </a:endParaRPr>
          </a:p>
          <a:p>
            <a:r>
              <a:rPr lang="en-US" sz="2400" dirty="0">
                <a:solidFill>
                  <a:schemeClr val="tx1">
                    <a:lumMod val="95000"/>
                    <a:lumOff val="5000"/>
                  </a:schemeClr>
                </a:solidFill>
                <a:latin typeface="DINOT" charset="0"/>
                <a:ea typeface="DINOT" charset="0"/>
                <a:cs typeface="DINOT" charset="0"/>
              </a:rPr>
              <a:t>Are you building in recognition and rewards combined with expanded accountabilities?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678" y="2485458"/>
            <a:ext cx="5836580" cy="5876446"/>
          </a:xfrm>
          <a:prstGeom prst="rect">
            <a:avLst/>
          </a:prstGeom>
        </p:spPr>
      </p:pic>
      <p:pic>
        <p:nvPicPr>
          <p:cNvPr id="8" name="Picture 7"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300628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13674" y="2541324"/>
            <a:ext cx="3886199" cy="3887893"/>
            <a:chOff x="931863" y="1612900"/>
            <a:chExt cx="3643312" cy="3644900"/>
          </a:xfrm>
        </p:grpSpPr>
        <p:sp>
          <p:nvSpPr>
            <p:cNvPr id="57349" name="AutoShape 4"/>
            <p:cNvSpPr>
              <a:spLocks/>
            </p:cNvSpPr>
            <p:nvPr/>
          </p:nvSpPr>
          <p:spPr bwMode="auto">
            <a:xfrm>
              <a:off x="1938338" y="2619375"/>
              <a:ext cx="1646237" cy="1646238"/>
            </a:xfrm>
            <a:custGeom>
              <a:avLst/>
              <a:gdLst>
                <a:gd name="T0" fmla="*/ 823077 w 19679"/>
                <a:gd name="T1" fmla="*/ 903469 h 19679"/>
                <a:gd name="T2" fmla="*/ 823077 w 19679"/>
                <a:gd name="T3" fmla="*/ 903469 h 19679"/>
                <a:gd name="T4" fmla="*/ 823077 w 19679"/>
                <a:gd name="T5" fmla="*/ 903469 h 19679"/>
                <a:gd name="T6" fmla="*/ 823077 w 19679"/>
                <a:gd name="T7" fmla="*/ 90346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sz="3840"/>
            </a:p>
          </p:txBody>
        </p:sp>
        <p:grpSp>
          <p:nvGrpSpPr>
            <p:cNvPr id="57350" name="Group 5"/>
            <p:cNvGrpSpPr>
              <a:grpSpLocks/>
            </p:cNvGrpSpPr>
            <p:nvPr/>
          </p:nvGrpSpPr>
          <p:grpSpPr bwMode="auto">
            <a:xfrm>
              <a:off x="931863" y="1612900"/>
              <a:ext cx="1828800" cy="1828800"/>
              <a:chOff x="0" y="0"/>
              <a:chExt cx="1828800" cy="1828800"/>
            </a:xfrm>
          </p:grpSpPr>
          <p:sp>
            <p:nvSpPr>
              <p:cNvPr id="57364" name="AutoShape 6"/>
              <p:cNvSpPr>
                <a:spLocks/>
              </p:cNvSpPr>
              <p:nvPr/>
            </p:nvSpPr>
            <p:spPr bwMode="auto">
              <a:xfrm>
                <a:off x="0" y="0"/>
                <a:ext cx="1828800" cy="1828800"/>
              </a:xfrm>
              <a:custGeom>
                <a:avLst/>
                <a:gdLst>
                  <a:gd name="T0" fmla="*/ 914400 w 21600"/>
                  <a:gd name="T1" fmla="*/ 914400 h 21600"/>
                  <a:gd name="T2" fmla="*/ 914400 w 21600"/>
                  <a:gd name="T3" fmla="*/ 914400 h 21600"/>
                  <a:gd name="T4" fmla="*/ 914400 w 21600"/>
                  <a:gd name="T5" fmla="*/ 914400 h 21600"/>
                  <a:gd name="T6" fmla="*/ 914400 w 21600"/>
                  <a:gd name="T7" fmla="*/ 914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7AC1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sz="3840"/>
              </a:p>
            </p:txBody>
          </p:sp>
          <p:sp>
            <p:nvSpPr>
              <p:cNvPr id="57365" name="AutoShape 7"/>
              <p:cNvSpPr>
                <a:spLocks/>
              </p:cNvSpPr>
              <p:nvPr/>
            </p:nvSpPr>
            <p:spPr bwMode="auto">
              <a:xfrm>
                <a:off x="0" y="576580"/>
                <a:ext cx="1828800" cy="675640"/>
              </a:xfrm>
              <a:custGeom>
                <a:avLst/>
                <a:gdLst>
                  <a:gd name="T0" fmla="*/ 914400 w 21600"/>
                  <a:gd name="T1" fmla="*/ 337820 h 21600"/>
                  <a:gd name="T2" fmla="*/ 914400 w 21600"/>
                  <a:gd name="T3" fmla="*/ 337820 h 21600"/>
                  <a:gd name="T4" fmla="*/ 914400 w 21600"/>
                  <a:gd name="T5" fmla="*/ 337820 h 21600"/>
                  <a:gd name="T6" fmla="*/ 914400 w 21600"/>
                  <a:gd name="T7" fmla="*/ 3378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33" b="1">
                    <a:solidFill>
                      <a:srgbClr val="FFFFFF"/>
                    </a:solidFill>
                  </a:rPr>
                  <a:t>Innovation</a:t>
                </a:r>
              </a:p>
            </p:txBody>
          </p:sp>
        </p:grpSp>
        <p:grpSp>
          <p:nvGrpSpPr>
            <p:cNvPr id="57351" name="Group 8"/>
            <p:cNvGrpSpPr>
              <a:grpSpLocks/>
            </p:cNvGrpSpPr>
            <p:nvPr/>
          </p:nvGrpSpPr>
          <p:grpSpPr bwMode="auto">
            <a:xfrm>
              <a:off x="2746375" y="1612900"/>
              <a:ext cx="1828800" cy="1828800"/>
              <a:chOff x="0" y="0"/>
              <a:chExt cx="1828800" cy="1828800"/>
            </a:xfrm>
          </p:grpSpPr>
          <p:sp>
            <p:nvSpPr>
              <p:cNvPr id="57362" name="AutoShape 9"/>
              <p:cNvSpPr>
                <a:spLocks/>
              </p:cNvSpPr>
              <p:nvPr/>
            </p:nvSpPr>
            <p:spPr bwMode="auto">
              <a:xfrm>
                <a:off x="0" y="0"/>
                <a:ext cx="1828800" cy="1828800"/>
              </a:xfrm>
              <a:custGeom>
                <a:avLst/>
                <a:gdLst>
                  <a:gd name="T0" fmla="*/ 914400 w 21600"/>
                  <a:gd name="T1" fmla="*/ 914400 h 21600"/>
                  <a:gd name="T2" fmla="*/ 914400 w 21600"/>
                  <a:gd name="T3" fmla="*/ 914400 h 21600"/>
                  <a:gd name="T4" fmla="*/ 914400 w 21600"/>
                  <a:gd name="T5" fmla="*/ 914400 h 21600"/>
                  <a:gd name="T6" fmla="*/ 914400 w 21600"/>
                  <a:gd name="T7" fmla="*/ 914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8972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sz="3840"/>
              </a:p>
            </p:txBody>
          </p:sp>
          <p:sp>
            <p:nvSpPr>
              <p:cNvPr id="57363" name="AutoShape 10"/>
              <p:cNvSpPr>
                <a:spLocks/>
              </p:cNvSpPr>
              <p:nvPr/>
            </p:nvSpPr>
            <p:spPr bwMode="auto">
              <a:xfrm>
                <a:off x="0" y="576580"/>
                <a:ext cx="1828800" cy="675640"/>
              </a:xfrm>
              <a:custGeom>
                <a:avLst/>
                <a:gdLst>
                  <a:gd name="T0" fmla="*/ 914400 w 21600"/>
                  <a:gd name="T1" fmla="*/ 337820 h 21600"/>
                  <a:gd name="T2" fmla="*/ 914400 w 21600"/>
                  <a:gd name="T3" fmla="*/ 337820 h 21600"/>
                  <a:gd name="T4" fmla="*/ 914400 w 21600"/>
                  <a:gd name="T5" fmla="*/ 337820 h 21600"/>
                  <a:gd name="T6" fmla="*/ 914400 w 21600"/>
                  <a:gd name="T7" fmla="*/ 3378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33" b="1">
                    <a:solidFill>
                      <a:srgbClr val="FFFFFF"/>
                    </a:solidFill>
                  </a:rPr>
                  <a:t>Leadership</a:t>
                </a:r>
              </a:p>
            </p:txBody>
          </p:sp>
        </p:grpSp>
        <p:grpSp>
          <p:nvGrpSpPr>
            <p:cNvPr id="57352" name="Group 11"/>
            <p:cNvGrpSpPr>
              <a:grpSpLocks/>
            </p:cNvGrpSpPr>
            <p:nvPr/>
          </p:nvGrpSpPr>
          <p:grpSpPr bwMode="auto">
            <a:xfrm>
              <a:off x="2746375" y="3429000"/>
              <a:ext cx="1828800" cy="1828800"/>
              <a:chOff x="0" y="0"/>
              <a:chExt cx="1828800" cy="1828800"/>
            </a:xfrm>
          </p:grpSpPr>
          <p:sp>
            <p:nvSpPr>
              <p:cNvPr id="57360" name="AutoShape 12"/>
              <p:cNvSpPr>
                <a:spLocks/>
              </p:cNvSpPr>
              <p:nvPr/>
            </p:nvSpPr>
            <p:spPr bwMode="auto">
              <a:xfrm>
                <a:off x="0" y="0"/>
                <a:ext cx="1828800" cy="1828800"/>
              </a:xfrm>
              <a:custGeom>
                <a:avLst/>
                <a:gdLst>
                  <a:gd name="T0" fmla="*/ 914400 w 21600"/>
                  <a:gd name="T1" fmla="*/ 914400 h 21600"/>
                  <a:gd name="T2" fmla="*/ 914400 w 21600"/>
                  <a:gd name="T3" fmla="*/ 914400 h 21600"/>
                  <a:gd name="T4" fmla="*/ 914400 w 21600"/>
                  <a:gd name="T5" fmla="*/ 914400 h 21600"/>
                  <a:gd name="T6" fmla="*/ 914400 w 21600"/>
                  <a:gd name="T7" fmla="*/ 914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EE303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sz="3840"/>
              </a:p>
            </p:txBody>
          </p:sp>
          <p:sp>
            <p:nvSpPr>
              <p:cNvPr id="57361" name="AutoShape 13"/>
              <p:cNvSpPr>
                <a:spLocks/>
              </p:cNvSpPr>
              <p:nvPr/>
            </p:nvSpPr>
            <p:spPr bwMode="auto">
              <a:xfrm>
                <a:off x="0" y="576580"/>
                <a:ext cx="1828800" cy="675640"/>
              </a:xfrm>
              <a:custGeom>
                <a:avLst/>
                <a:gdLst>
                  <a:gd name="T0" fmla="*/ 914400 w 21600"/>
                  <a:gd name="T1" fmla="*/ 337820 h 21600"/>
                  <a:gd name="T2" fmla="*/ 914400 w 21600"/>
                  <a:gd name="T3" fmla="*/ 337820 h 21600"/>
                  <a:gd name="T4" fmla="*/ 914400 w 21600"/>
                  <a:gd name="T5" fmla="*/ 337820 h 21600"/>
                  <a:gd name="T6" fmla="*/ 914400 w 21600"/>
                  <a:gd name="T7" fmla="*/ 3378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sz="2133" b="1" dirty="0">
                  <a:solidFill>
                    <a:srgbClr val="FFFFFF"/>
                  </a:solidFill>
                </a:endParaRPr>
              </a:p>
              <a:p>
                <a:pPr algn="ctr" eaLnBrk="1"/>
                <a:r>
                  <a:rPr lang="en-US" altLang="en-US" sz="2133" b="1" dirty="0">
                    <a:solidFill>
                      <a:srgbClr val="FFFFFF"/>
                    </a:solidFill>
                  </a:rPr>
                  <a:t>Operations</a:t>
                </a:r>
                <a:endParaRPr lang="en-US" altLang="en-US" sz="3840" dirty="0"/>
              </a:p>
            </p:txBody>
          </p:sp>
        </p:grpSp>
        <p:grpSp>
          <p:nvGrpSpPr>
            <p:cNvPr id="57353" name="Group 14"/>
            <p:cNvGrpSpPr>
              <a:grpSpLocks/>
            </p:cNvGrpSpPr>
            <p:nvPr/>
          </p:nvGrpSpPr>
          <p:grpSpPr bwMode="auto">
            <a:xfrm>
              <a:off x="931863" y="3429000"/>
              <a:ext cx="1828800" cy="1828800"/>
              <a:chOff x="0" y="0"/>
              <a:chExt cx="1828800" cy="1828800"/>
            </a:xfrm>
          </p:grpSpPr>
          <p:sp>
            <p:nvSpPr>
              <p:cNvPr id="57358" name="AutoShape 15"/>
              <p:cNvSpPr>
                <a:spLocks/>
              </p:cNvSpPr>
              <p:nvPr/>
            </p:nvSpPr>
            <p:spPr bwMode="auto">
              <a:xfrm>
                <a:off x="0" y="0"/>
                <a:ext cx="1828800" cy="1828800"/>
              </a:xfrm>
              <a:custGeom>
                <a:avLst/>
                <a:gdLst>
                  <a:gd name="T0" fmla="*/ 914400 w 21600"/>
                  <a:gd name="T1" fmla="*/ 914400 h 21600"/>
                  <a:gd name="T2" fmla="*/ 914400 w 21600"/>
                  <a:gd name="T3" fmla="*/ 914400 h 21600"/>
                  <a:gd name="T4" fmla="*/ 914400 w 21600"/>
                  <a:gd name="T5" fmla="*/ 914400 h 21600"/>
                  <a:gd name="T6" fmla="*/ 914400 w 21600"/>
                  <a:gd name="T7" fmla="*/ 914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A8C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sz="3840"/>
              </a:p>
            </p:txBody>
          </p:sp>
          <p:sp>
            <p:nvSpPr>
              <p:cNvPr id="57359" name="AutoShape 16"/>
              <p:cNvSpPr>
                <a:spLocks/>
              </p:cNvSpPr>
              <p:nvPr/>
            </p:nvSpPr>
            <p:spPr bwMode="auto">
              <a:xfrm>
                <a:off x="0" y="576580"/>
                <a:ext cx="1828800" cy="675640"/>
              </a:xfrm>
              <a:custGeom>
                <a:avLst/>
                <a:gdLst>
                  <a:gd name="T0" fmla="*/ 914400 w 21600"/>
                  <a:gd name="T1" fmla="*/ 337820 h 21600"/>
                  <a:gd name="T2" fmla="*/ 914400 w 21600"/>
                  <a:gd name="T3" fmla="*/ 337820 h 21600"/>
                  <a:gd name="T4" fmla="*/ 914400 w 21600"/>
                  <a:gd name="T5" fmla="*/ 337820 h 21600"/>
                  <a:gd name="T6" fmla="*/ 914400 w 21600"/>
                  <a:gd name="T7" fmla="*/ 3378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sz="2133" b="1">
                  <a:solidFill>
                    <a:srgbClr val="FFFFFF"/>
                  </a:solidFill>
                </a:endParaRPr>
              </a:p>
              <a:p>
                <a:pPr algn="ctr" eaLnBrk="1"/>
                <a:r>
                  <a:rPr lang="en-US" altLang="en-US" sz="2133" b="1">
                    <a:solidFill>
                      <a:srgbClr val="FFFFFF"/>
                    </a:solidFill>
                  </a:rPr>
                  <a:t>Collaboration</a:t>
                </a:r>
                <a:endParaRPr lang="en-US" altLang="en-US" sz="3840"/>
              </a:p>
            </p:txBody>
          </p:sp>
        </p:grpSp>
        <p:grpSp>
          <p:nvGrpSpPr>
            <p:cNvPr id="57354" name="Group 17"/>
            <p:cNvGrpSpPr>
              <a:grpSpLocks/>
            </p:cNvGrpSpPr>
            <p:nvPr/>
          </p:nvGrpSpPr>
          <p:grpSpPr bwMode="auto">
            <a:xfrm>
              <a:off x="1938338" y="2619375"/>
              <a:ext cx="1646237" cy="1646238"/>
              <a:chOff x="0" y="0"/>
              <a:chExt cx="1646238" cy="1646238"/>
            </a:xfrm>
          </p:grpSpPr>
          <p:sp>
            <p:nvSpPr>
              <p:cNvPr id="57356" name="AutoShape 18"/>
              <p:cNvSpPr>
                <a:spLocks/>
              </p:cNvSpPr>
              <p:nvPr/>
            </p:nvSpPr>
            <p:spPr bwMode="auto">
              <a:xfrm>
                <a:off x="0" y="0"/>
                <a:ext cx="1646238" cy="1646238"/>
              </a:xfrm>
              <a:custGeom>
                <a:avLst/>
                <a:gdLst>
                  <a:gd name="T0" fmla="*/ 823077 w 19679"/>
                  <a:gd name="T1" fmla="*/ 903469 h 19679"/>
                  <a:gd name="T2" fmla="*/ 823077 w 19679"/>
                  <a:gd name="T3" fmla="*/ 903469 h 19679"/>
                  <a:gd name="T4" fmla="*/ 823077 w 19679"/>
                  <a:gd name="T5" fmla="*/ 903469 h 19679"/>
                  <a:gd name="T6" fmla="*/ 823077 w 19679"/>
                  <a:gd name="T7" fmla="*/ 90346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496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sz="3840"/>
              </a:p>
            </p:txBody>
          </p:sp>
          <p:sp>
            <p:nvSpPr>
              <p:cNvPr id="57357" name="AutoShape 19"/>
              <p:cNvSpPr>
                <a:spLocks/>
              </p:cNvSpPr>
              <p:nvPr/>
            </p:nvSpPr>
            <p:spPr bwMode="auto">
              <a:xfrm>
                <a:off x="241067" y="631348"/>
                <a:ext cx="1164104" cy="383541"/>
              </a:xfrm>
              <a:custGeom>
                <a:avLst/>
                <a:gdLst>
                  <a:gd name="T0" fmla="*/ 582052 w 21600"/>
                  <a:gd name="T1" fmla="*/ 191771 h 21600"/>
                  <a:gd name="T2" fmla="*/ 582052 w 21600"/>
                  <a:gd name="T3" fmla="*/ 191771 h 21600"/>
                  <a:gd name="T4" fmla="*/ 582052 w 21600"/>
                  <a:gd name="T5" fmla="*/ 191771 h 21600"/>
                  <a:gd name="T6" fmla="*/ 582052 w 21600"/>
                  <a:gd name="T7" fmla="*/ 19177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33" b="1">
                    <a:solidFill>
                      <a:srgbClr val="FFFFFF"/>
                    </a:solidFill>
                  </a:rPr>
                  <a:t>Strategy</a:t>
                </a:r>
                <a:endParaRPr lang="en-US" altLang="en-US" sz="3840"/>
              </a:p>
            </p:txBody>
          </p:sp>
        </p:grpSp>
      </p:grpSp>
      <p:sp>
        <p:nvSpPr>
          <p:cNvPr id="57355" name="AutoShape 20"/>
          <p:cNvSpPr>
            <a:spLocks/>
          </p:cNvSpPr>
          <p:nvPr/>
        </p:nvSpPr>
        <p:spPr bwMode="auto">
          <a:xfrm>
            <a:off x="7108861" y="2780791"/>
            <a:ext cx="3378199" cy="2372361"/>
          </a:xfrm>
          <a:custGeom>
            <a:avLst/>
            <a:gdLst>
              <a:gd name="T0" fmla="*/ 1583531 w 21600"/>
              <a:gd name="T1" fmla="*/ 1112044 h 21600"/>
              <a:gd name="T2" fmla="*/ 1583531 w 21600"/>
              <a:gd name="T3" fmla="*/ 1112044 h 21600"/>
              <a:gd name="T4" fmla="*/ 1583531 w 21600"/>
              <a:gd name="T5" fmla="*/ 1112044 h 21600"/>
              <a:gd name="T6" fmla="*/ 1583531 w 21600"/>
              <a:gd name="T7" fmla="*/ 11120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912813">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912813"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2560" dirty="0"/>
          </a:p>
        </p:txBody>
      </p:sp>
      <p:sp>
        <p:nvSpPr>
          <p:cNvPr id="4" name="Rectangle 3"/>
          <p:cNvSpPr/>
          <p:nvPr/>
        </p:nvSpPr>
        <p:spPr>
          <a:xfrm>
            <a:off x="5635086" y="8102728"/>
            <a:ext cx="1542410" cy="289310"/>
          </a:xfrm>
          <a:prstGeom prst="rect">
            <a:avLst/>
          </a:prstGeom>
        </p:spPr>
        <p:txBody>
          <a:bodyPr wrap="none">
            <a:spAutoFit/>
          </a:bodyPr>
          <a:lstStyle/>
          <a:p>
            <a:r>
              <a:rPr lang="en-US" sz="1280" i="1" dirty="0">
                <a:solidFill>
                  <a:schemeClr val="bg1">
                    <a:lumMod val="65000"/>
                  </a:schemeClr>
                </a:solidFill>
              </a:rPr>
              <a:t>© GO Productivity </a:t>
            </a:r>
          </a:p>
        </p:txBody>
      </p:sp>
      <p:sp>
        <p:nvSpPr>
          <p:cNvPr id="23" name="TextBox 5"/>
          <p:cNvSpPr txBox="1">
            <a:spLocks noChangeArrowheads="1"/>
          </p:cNvSpPr>
          <p:nvPr/>
        </p:nvSpPr>
        <p:spPr bwMode="auto">
          <a:xfrm>
            <a:off x="8561977" y="5093518"/>
            <a:ext cx="268901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CA" altLang="en-US" sz="2560" b="1" dirty="0">
                <a:solidFill>
                  <a:srgbClr val="F26531"/>
                </a:solidFill>
                <a:latin typeface="+mj-lt"/>
                <a:sym typeface="Helvetica Light" pitchFamily="-84" charset="0"/>
              </a:rPr>
              <a:t>…supports continuous improvement</a:t>
            </a:r>
          </a:p>
        </p:txBody>
      </p:sp>
      <p:sp>
        <p:nvSpPr>
          <p:cNvPr id="24" name="TextBox 2"/>
          <p:cNvSpPr txBox="1">
            <a:spLocks noChangeArrowheads="1"/>
          </p:cNvSpPr>
          <p:nvPr/>
        </p:nvSpPr>
        <p:spPr bwMode="auto">
          <a:xfrm>
            <a:off x="8512478" y="2779415"/>
            <a:ext cx="2866722"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CA" altLang="en-US" sz="2560" b="1" dirty="0">
                <a:solidFill>
                  <a:srgbClr val="F89728"/>
                </a:solidFill>
                <a:latin typeface="+mj-lt"/>
                <a:sym typeface="Helvetica Light" pitchFamily="-84" charset="0"/>
              </a:rPr>
              <a:t>…comes from supplies, customers &amp; employees</a:t>
            </a:r>
          </a:p>
        </p:txBody>
      </p:sp>
      <p:sp>
        <p:nvSpPr>
          <p:cNvPr id="25" name="TextBox 6"/>
          <p:cNvSpPr txBox="1">
            <a:spLocks noChangeArrowheads="1"/>
          </p:cNvSpPr>
          <p:nvPr/>
        </p:nvSpPr>
        <p:spPr bwMode="auto">
          <a:xfrm>
            <a:off x="1753398" y="2704086"/>
            <a:ext cx="253491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CA" altLang="en-US" sz="2560" b="1" dirty="0">
                <a:solidFill>
                  <a:srgbClr val="7AC143"/>
                </a:solidFill>
                <a:latin typeface="+mj-lt"/>
                <a:sym typeface="Helvetica Light" pitchFamily="-84" charset="0"/>
              </a:rPr>
              <a:t>…makes small ideas equal huge impact</a:t>
            </a:r>
          </a:p>
        </p:txBody>
      </p:sp>
      <p:sp>
        <p:nvSpPr>
          <p:cNvPr id="26" name="TextBox 6"/>
          <p:cNvSpPr txBox="1">
            <a:spLocks noChangeArrowheads="1"/>
          </p:cNvSpPr>
          <p:nvPr/>
        </p:nvSpPr>
        <p:spPr bwMode="auto">
          <a:xfrm>
            <a:off x="1753396" y="5093516"/>
            <a:ext cx="2617344"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CA" altLang="en-US" sz="2560" b="1" dirty="0">
                <a:solidFill>
                  <a:srgbClr val="00A8CB"/>
                </a:solidFill>
                <a:latin typeface="+mj-lt"/>
                <a:sym typeface="Helvetica Light" pitchFamily="-84" charset="0"/>
              </a:rPr>
              <a:t>…brings in team, leaders &amp; the community</a:t>
            </a:r>
          </a:p>
        </p:txBody>
      </p:sp>
      <p:sp>
        <p:nvSpPr>
          <p:cNvPr id="27" name="TextBox 6"/>
          <p:cNvSpPr txBox="1">
            <a:spLocks noChangeArrowheads="1"/>
          </p:cNvSpPr>
          <p:nvPr/>
        </p:nvSpPr>
        <p:spPr bwMode="auto">
          <a:xfrm>
            <a:off x="4653857" y="6651415"/>
            <a:ext cx="377081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CA" altLang="en-US" sz="2560" b="1" dirty="0">
                <a:solidFill>
                  <a:srgbClr val="003D4D"/>
                </a:solidFill>
                <a:latin typeface="+mj-lt"/>
                <a:sym typeface="Helvetica Light" pitchFamily="-84" charset="0"/>
              </a:rPr>
              <a:t>…must be built into strategy as a well managed system</a:t>
            </a:r>
          </a:p>
        </p:txBody>
      </p:sp>
      <p:sp>
        <p:nvSpPr>
          <p:cNvPr id="28" name="AutoShape 2"/>
          <p:cNvSpPr>
            <a:spLocks/>
          </p:cNvSpPr>
          <p:nvPr/>
        </p:nvSpPr>
        <p:spPr bwMode="auto">
          <a:xfrm>
            <a:off x="2150142" y="1503349"/>
            <a:ext cx="8778240" cy="1219200"/>
          </a:xfrm>
          <a:custGeom>
            <a:avLst/>
            <a:gdLst>
              <a:gd name="T0" fmla="*/ 4114800 w 21600"/>
              <a:gd name="T1" fmla="*/ 571500 h 21600"/>
              <a:gd name="T2" fmla="*/ 4114800 w 21600"/>
              <a:gd name="T3" fmla="*/ 571500 h 21600"/>
              <a:gd name="T4" fmla="*/ 4114800 w 21600"/>
              <a:gd name="T5" fmla="*/ 571500 h 21600"/>
              <a:gd name="T6" fmla="*/ 4114800 w 21600"/>
              <a:gd name="T7" fmla="*/ 571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lvl1pPr>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3D4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pPr>
            <a:r>
              <a:rPr lang="en-US" altLang="en-US" sz="3840" dirty="0">
                <a:latin typeface="Rockwell" panose="02060603020205020403" pitchFamily="18" charset="0"/>
                <a:ea typeface="+mj-ea"/>
                <a:cs typeface="+mj-cs"/>
                <a:sym typeface="Rockwell" panose="02060603020205020403" pitchFamily="18" charset="0"/>
              </a:rPr>
              <a:t>GO Productivity…</a:t>
            </a:r>
            <a:endParaRPr lang="en-US" altLang="en-US" sz="3840" dirty="0">
              <a:latin typeface="Rockwell" panose="02060603020205020403" pitchFamily="18" charset="0"/>
              <a:ea typeface="+mj-ea"/>
              <a:cs typeface="+mj-cs"/>
            </a:endParaRPr>
          </a:p>
        </p:txBody>
      </p:sp>
      <p:pic>
        <p:nvPicPr>
          <p:cNvPr id="29" name="Picture 28"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30" name="TextBox 29"/>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pic>
        <p:nvPicPr>
          <p:cNvPr id="31" name="Picture 2" descr="light-blue-geometric-shape-for-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00629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0000" y="236068"/>
            <a:ext cx="10464800" cy="1288858"/>
          </a:xfrm>
        </p:spPr>
        <p:txBody>
          <a:bodyPr/>
          <a:lstStyle/>
          <a:p>
            <a:r>
              <a:rPr lang="en-CA" dirty="0"/>
              <a:t>Conclusions</a:t>
            </a:r>
          </a:p>
        </p:txBody>
      </p:sp>
      <p:pic>
        <p:nvPicPr>
          <p:cNvPr id="5" name="Picture 4"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pic>
        <p:nvPicPr>
          <p:cNvPr id="7" name="Picture 6"/>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80819" y="2580625"/>
            <a:ext cx="957262" cy="957262"/>
          </a:xfrm>
          <a:prstGeom prst="rect">
            <a:avLst/>
          </a:prstGeom>
        </p:spPr>
      </p:pic>
      <p:pic>
        <p:nvPicPr>
          <p:cNvPr id="8" name="Picture 7"/>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30349" y="2580625"/>
            <a:ext cx="957262" cy="9572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4738" y="7696200"/>
            <a:ext cx="957262" cy="957262"/>
          </a:xfrm>
          <a:prstGeom prst="rect">
            <a:avLst/>
          </a:prstGeom>
        </p:spPr>
      </p:pic>
      <p:pic>
        <p:nvPicPr>
          <p:cNvPr id="10" name="Picture 9"/>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5558" y="2580625"/>
            <a:ext cx="957262" cy="957262"/>
          </a:xfrm>
          <a:prstGeom prst="rect">
            <a:avLst/>
          </a:prstGeom>
        </p:spPr>
      </p:pic>
      <p:pic>
        <p:nvPicPr>
          <p:cNvPr id="13" name="Picture 12"/>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131288" y="2580625"/>
            <a:ext cx="957262" cy="957262"/>
          </a:xfrm>
          <a:prstGeom prst="rect">
            <a:avLst/>
          </a:prstGeom>
        </p:spPr>
      </p:pic>
      <p:pic>
        <p:nvPicPr>
          <p:cNvPr id="14" name="Picture 13"/>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12872" y="2580625"/>
            <a:ext cx="957262" cy="957262"/>
          </a:xfrm>
          <a:prstGeom prst="rect">
            <a:avLst/>
          </a:prstGeom>
        </p:spPr>
      </p:pic>
      <p:pic>
        <p:nvPicPr>
          <p:cNvPr id="15" name="Picture 14"/>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95749" y="6540899"/>
            <a:ext cx="957262" cy="957262"/>
          </a:xfrm>
          <a:prstGeom prst="rect">
            <a:avLst/>
          </a:prstGeom>
        </p:spPr>
      </p:pic>
      <p:pic>
        <p:nvPicPr>
          <p:cNvPr id="16" name="Picture 15"/>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08179" y="6540899"/>
            <a:ext cx="957262" cy="957262"/>
          </a:xfrm>
          <a:prstGeom prst="rect">
            <a:avLst/>
          </a:prstGeom>
        </p:spPr>
      </p:pic>
      <p:pic>
        <p:nvPicPr>
          <p:cNvPr id="17" name="Picture 16"/>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73200" y="5294952"/>
            <a:ext cx="957262" cy="957262"/>
          </a:xfrm>
          <a:prstGeom prst="rect">
            <a:avLst/>
          </a:prstGeom>
        </p:spPr>
      </p:pic>
      <p:pic>
        <p:nvPicPr>
          <p:cNvPr id="18" name="Picture 17"/>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47991" y="5294952"/>
            <a:ext cx="957262" cy="957262"/>
          </a:xfrm>
          <a:prstGeom prst="rect">
            <a:avLst/>
          </a:prstGeom>
        </p:spPr>
      </p:pic>
      <p:pic>
        <p:nvPicPr>
          <p:cNvPr id="19" name="Picture 18"/>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98460" y="5286579"/>
            <a:ext cx="957262" cy="957262"/>
          </a:xfrm>
          <a:prstGeom prst="rect">
            <a:avLst/>
          </a:prstGeom>
        </p:spPr>
      </p:pic>
      <p:pic>
        <p:nvPicPr>
          <p:cNvPr id="20" name="Picture 19"/>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5599" y="3922049"/>
            <a:ext cx="957262" cy="957262"/>
          </a:xfrm>
          <a:prstGeom prst="rect">
            <a:avLst/>
          </a:prstGeom>
        </p:spPr>
      </p:pic>
      <p:pic>
        <p:nvPicPr>
          <p:cNvPr id="21" name="Picture 20"/>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21267" y="3922049"/>
            <a:ext cx="957262" cy="957262"/>
          </a:xfrm>
          <a:prstGeom prst="rect">
            <a:avLst/>
          </a:prstGeom>
        </p:spPr>
      </p:pic>
      <p:pic>
        <p:nvPicPr>
          <p:cNvPr id="22" name="Picture 21"/>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778529" y="3886200"/>
            <a:ext cx="957262" cy="957262"/>
          </a:xfrm>
          <a:prstGeom prst="rect">
            <a:avLst/>
          </a:prstGeom>
        </p:spPr>
      </p:pic>
      <p:pic>
        <p:nvPicPr>
          <p:cNvPr id="23" name="Picture 22"/>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65441" y="3910733"/>
            <a:ext cx="957262" cy="957262"/>
          </a:xfrm>
          <a:prstGeom prst="rect">
            <a:avLst/>
          </a:prstGeom>
        </p:spPr>
      </p:pic>
      <p:cxnSp>
        <p:nvCxnSpPr>
          <p:cNvPr id="25" name="Straight Arrow Connector 24"/>
          <p:cNvCxnSpPr/>
          <p:nvPr/>
        </p:nvCxnSpPr>
        <p:spPr bwMode="auto">
          <a:xfrm flipV="1">
            <a:off x="3558366" y="3411665"/>
            <a:ext cx="1411768" cy="4365041"/>
          </a:xfrm>
          <a:prstGeom prst="straightConnector1">
            <a:avLst/>
          </a:prstGeom>
          <a:ln w="76200">
            <a:tailEnd type="triangle"/>
          </a:ln>
          <a:extLst/>
        </p:spPr>
        <p:style>
          <a:lnRef idx="1">
            <a:schemeClr val="accent2"/>
          </a:lnRef>
          <a:fillRef idx="0">
            <a:schemeClr val="accent2"/>
          </a:fillRef>
          <a:effectRef idx="0">
            <a:schemeClr val="accent2"/>
          </a:effectRef>
          <a:fontRef idx="minor">
            <a:schemeClr val="tx1"/>
          </a:fontRef>
        </p:style>
      </p:cxnSp>
      <p:pic>
        <p:nvPicPr>
          <p:cNvPr id="24" name="Content Placeholder 6"/>
          <p:cNvPicPr>
            <a:picLocks noGrp="1" noChangeAspect="1"/>
          </p:cNvPicPr>
          <p:nvPr>
            <p:ph idx="1"/>
          </p:nvPr>
        </p:nvPicPr>
        <p:blipFill>
          <a:blip r:embed="rId6"/>
          <a:stretch>
            <a:fillRect/>
          </a:stretch>
        </p:blipFill>
        <p:spPr>
          <a:xfrm>
            <a:off x="3992157" y="2674734"/>
            <a:ext cx="6925656" cy="5838901"/>
          </a:xfrm>
          <a:prstGeom prst="rect">
            <a:avLst/>
          </a:prstGeom>
        </p:spPr>
      </p:pic>
      <p:sp>
        <p:nvSpPr>
          <p:cNvPr id="26" name="TextBox 2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749630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93" y="3956756"/>
            <a:ext cx="11216640" cy="1413934"/>
          </a:xfrm>
        </p:spPr>
        <p:txBody>
          <a:bodyPr/>
          <a:lstStyle/>
          <a:p>
            <a:pPr algn="ctr"/>
            <a:r>
              <a:rPr lang="en-CA" dirty="0"/>
              <a:t>Closing Thoughts</a:t>
            </a:r>
          </a:p>
        </p:txBody>
      </p:sp>
      <p:pic>
        <p:nvPicPr>
          <p:cNvPr id="8"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6" name="TextBox 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45396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338"/>
            <a:ext cx="10464800" cy="2438400"/>
          </a:xfrm>
        </p:spPr>
        <p:txBody>
          <a:bodyPr/>
          <a:lstStyle/>
          <a:p>
            <a:r>
              <a:rPr lang="en-CA" dirty="0"/>
              <a:t>Implementing an </a:t>
            </a:r>
            <a:br>
              <a:rPr lang="en-CA" dirty="0"/>
            </a:br>
            <a:r>
              <a:rPr lang="en-CA" dirty="0"/>
              <a:t>“Investment in People Strategy”</a:t>
            </a:r>
          </a:p>
        </p:txBody>
      </p:sp>
      <p:pic>
        <p:nvPicPr>
          <p:cNvPr id="4" name="Picture 2" descr="light-blue-geometric-shape-fo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pic>
        <p:nvPicPr>
          <p:cNvPr id="7" name="Content Placeholder 6"/>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02434" y="2148114"/>
            <a:ext cx="12572999" cy="6901426"/>
          </a:xfrm>
          <a:prstGeom prst="rect">
            <a:avLst/>
          </a:prstGeom>
          <a:noFill/>
        </p:spPr>
      </p:pic>
      <p:sp>
        <p:nvSpPr>
          <p:cNvPr id="8" name="TextBox 7"/>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49147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200"/>
            <a:ext cx="13004800" cy="8855650"/>
          </a:xfrm>
          <a:prstGeom prst="rect">
            <a:avLst/>
          </a:prstGeom>
        </p:spPr>
      </p:pic>
      <p:sp>
        <p:nvSpPr>
          <p:cNvPr id="2" name="Title 1"/>
          <p:cNvSpPr>
            <a:spLocks noGrp="1"/>
          </p:cNvSpPr>
          <p:nvPr>
            <p:ph type="title"/>
          </p:nvPr>
        </p:nvSpPr>
        <p:spPr/>
        <p:txBody>
          <a:bodyPr/>
          <a:lstStyle/>
          <a:p>
            <a:r>
              <a:rPr lang="en-US" dirty="0"/>
              <a:t> 10 People (Human Capital) Practices that Drive Innovation</a:t>
            </a:r>
          </a:p>
        </p:txBody>
      </p:sp>
      <p:sp>
        <p:nvSpPr>
          <p:cNvPr id="5" name="TextBox 4"/>
          <p:cNvSpPr txBox="1"/>
          <p:nvPr/>
        </p:nvSpPr>
        <p:spPr>
          <a:xfrm>
            <a:off x="501999" y="3043048"/>
            <a:ext cx="2514600" cy="1323439"/>
          </a:xfrm>
          <a:prstGeom prst="rect">
            <a:avLst/>
          </a:prstGeom>
          <a:noFill/>
        </p:spPr>
        <p:txBody>
          <a:bodyPr wrap="square" rtlCol="0">
            <a:spAutoFit/>
          </a:bodyPr>
          <a:lstStyle/>
          <a:p>
            <a:r>
              <a:rPr lang="en-US" sz="2000" dirty="0">
                <a:latin typeface="Calibri" panose="020F0502020204030204" pitchFamily="34" charset="0"/>
              </a:rPr>
              <a:t>Track innovative talent and the college/ university level</a:t>
            </a:r>
          </a:p>
        </p:txBody>
      </p:sp>
      <p:sp>
        <p:nvSpPr>
          <p:cNvPr id="9" name="TextBox 8"/>
          <p:cNvSpPr txBox="1"/>
          <p:nvPr/>
        </p:nvSpPr>
        <p:spPr>
          <a:xfrm>
            <a:off x="3880757" y="2646862"/>
            <a:ext cx="2514600" cy="1015663"/>
          </a:xfrm>
          <a:prstGeom prst="rect">
            <a:avLst/>
          </a:prstGeom>
          <a:noFill/>
        </p:spPr>
        <p:txBody>
          <a:bodyPr wrap="square" rtlCol="0">
            <a:spAutoFit/>
          </a:bodyPr>
          <a:lstStyle/>
          <a:p>
            <a:r>
              <a:rPr lang="en-US" sz="2000" dirty="0">
                <a:latin typeface="Calibri" panose="020F0502020204030204" pitchFamily="34" charset="0"/>
              </a:rPr>
              <a:t>Define and promote values related to innovation</a:t>
            </a:r>
          </a:p>
        </p:txBody>
      </p:sp>
      <p:sp>
        <p:nvSpPr>
          <p:cNvPr id="11" name="TextBox 10"/>
          <p:cNvSpPr txBox="1"/>
          <p:nvPr/>
        </p:nvSpPr>
        <p:spPr>
          <a:xfrm>
            <a:off x="7378700" y="2387260"/>
            <a:ext cx="2514600" cy="1323439"/>
          </a:xfrm>
          <a:prstGeom prst="rect">
            <a:avLst/>
          </a:prstGeom>
          <a:noFill/>
        </p:spPr>
        <p:txBody>
          <a:bodyPr wrap="square" rtlCol="0">
            <a:spAutoFit/>
          </a:bodyPr>
          <a:lstStyle/>
          <a:p>
            <a:r>
              <a:rPr lang="en-US" sz="2000" dirty="0">
                <a:latin typeface="Calibri" panose="020F0502020204030204" pitchFamily="34" charset="0"/>
              </a:rPr>
              <a:t>Provide internal training in creativity and innovation practices</a:t>
            </a:r>
          </a:p>
        </p:txBody>
      </p:sp>
      <p:sp>
        <p:nvSpPr>
          <p:cNvPr id="12" name="TextBox 11"/>
          <p:cNvSpPr txBox="1"/>
          <p:nvPr/>
        </p:nvSpPr>
        <p:spPr>
          <a:xfrm>
            <a:off x="10812584" y="3719128"/>
            <a:ext cx="1844431" cy="1631216"/>
          </a:xfrm>
          <a:prstGeom prst="rect">
            <a:avLst/>
          </a:prstGeom>
          <a:noFill/>
        </p:spPr>
        <p:txBody>
          <a:bodyPr wrap="square" rtlCol="0">
            <a:spAutoFit/>
          </a:bodyPr>
          <a:lstStyle/>
          <a:p>
            <a:r>
              <a:rPr lang="en-US" sz="2000" dirty="0">
                <a:latin typeface="Calibri" panose="020F0502020204030204" pitchFamily="34" charset="0"/>
              </a:rPr>
              <a:t>Use collaboration or social media to share knowledge</a:t>
            </a:r>
          </a:p>
        </p:txBody>
      </p:sp>
      <p:sp>
        <p:nvSpPr>
          <p:cNvPr id="13" name="TextBox 12"/>
          <p:cNvSpPr txBox="1"/>
          <p:nvPr/>
        </p:nvSpPr>
        <p:spPr>
          <a:xfrm>
            <a:off x="787400" y="5386416"/>
            <a:ext cx="2514600" cy="1631216"/>
          </a:xfrm>
          <a:prstGeom prst="rect">
            <a:avLst/>
          </a:prstGeom>
          <a:noFill/>
        </p:spPr>
        <p:txBody>
          <a:bodyPr wrap="square" rtlCol="0">
            <a:spAutoFit/>
          </a:bodyPr>
          <a:lstStyle/>
          <a:p>
            <a:r>
              <a:rPr lang="en-US" sz="2000" dirty="0">
                <a:latin typeface="Calibri" panose="020F0502020204030204" pitchFamily="34" charset="0"/>
              </a:rPr>
              <a:t>Have a program to find and promote creative/innovative programs, products or ideas</a:t>
            </a:r>
          </a:p>
        </p:txBody>
      </p:sp>
      <p:sp>
        <p:nvSpPr>
          <p:cNvPr id="14" name="TextBox 13"/>
          <p:cNvSpPr txBox="1"/>
          <p:nvPr/>
        </p:nvSpPr>
        <p:spPr>
          <a:xfrm>
            <a:off x="5936938" y="6087000"/>
            <a:ext cx="2514600" cy="1015663"/>
          </a:xfrm>
          <a:prstGeom prst="rect">
            <a:avLst/>
          </a:prstGeom>
          <a:noFill/>
        </p:spPr>
        <p:txBody>
          <a:bodyPr wrap="square" rtlCol="0">
            <a:spAutoFit/>
          </a:bodyPr>
          <a:lstStyle/>
          <a:p>
            <a:r>
              <a:rPr lang="en-US" sz="2000" dirty="0">
                <a:latin typeface="Calibri" panose="020F0502020204030204" pitchFamily="34" charset="0"/>
              </a:rPr>
              <a:t>Have a formalized or structured idea review process</a:t>
            </a:r>
          </a:p>
        </p:txBody>
      </p:sp>
      <p:sp>
        <p:nvSpPr>
          <p:cNvPr id="16" name="TextBox 15"/>
          <p:cNvSpPr txBox="1"/>
          <p:nvPr/>
        </p:nvSpPr>
        <p:spPr>
          <a:xfrm>
            <a:off x="6121400" y="4262394"/>
            <a:ext cx="2514600" cy="1015663"/>
          </a:xfrm>
          <a:prstGeom prst="rect">
            <a:avLst/>
          </a:prstGeom>
          <a:noFill/>
        </p:spPr>
        <p:txBody>
          <a:bodyPr wrap="square" rtlCol="0">
            <a:spAutoFit/>
          </a:bodyPr>
          <a:lstStyle/>
          <a:p>
            <a:r>
              <a:rPr lang="en-US" sz="2000" dirty="0">
                <a:latin typeface="Calibri" panose="020F0502020204030204" pitchFamily="34" charset="0"/>
              </a:rPr>
              <a:t>Include innovation in leadership development plans</a:t>
            </a:r>
          </a:p>
        </p:txBody>
      </p:sp>
      <p:sp>
        <p:nvSpPr>
          <p:cNvPr id="17" name="TextBox 16"/>
          <p:cNvSpPr txBox="1"/>
          <p:nvPr/>
        </p:nvSpPr>
        <p:spPr>
          <a:xfrm>
            <a:off x="10007600" y="6509801"/>
            <a:ext cx="2514600" cy="1015663"/>
          </a:xfrm>
          <a:prstGeom prst="rect">
            <a:avLst/>
          </a:prstGeom>
          <a:noFill/>
        </p:spPr>
        <p:txBody>
          <a:bodyPr wrap="square" rtlCol="0">
            <a:spAutoFit/>
          </a:bodyPr>
          <a:lstStyle/>
          <a:p>
            <a:r>
              <a:rPr lang="en-US" sz="2000" dirty="0">
                <a:latin typeface="Calibri" panose="020F0502020204030204" pitchFamily="34" charset="0"/>
              </a:rPr>
              <a:t>Fund innovation projects external to the enterprise</a:t>
            </a:r>
          </a:p>
        </p:txBody>
      </p:sp>
      <p:sp>
        <p:nvSpPr>
          <p:cNvPr id="18" name="TextBox 17"/>
          <p:cNvSpPr txBox="1"/>
          <p:nvPr/>
        </p:nvSpPr>
        <p:spPr>
          <a:xfrm>
            <a:off x="8102600" y="7785787"/>
            <a:ext cx="2514600" cy="1323439"/>
          </a:xfrm>
          <a:prstGeom prst="rect">
            <a:avLst/>
          </a:prstGeom>
          <a:noFill/>
        </p:spPr>
        <p:txBody>
          <a:bodyPr wrap="square" rtlCol="0">
            <a:spAutoFit/>
          </a:bodyPr>
          <a:lstStyle/>
          <a:p>
            <a:r>
              <a:rPr lang="en-US" sz="2000" dirty="0">
                <a:latin typeface="Calibri" panose="020F0502020204030204" pitchFamily="34" charset="0"/>
              </a:rPr>
              <a:t>Reward Innovation with more engaging work and/or greater autonomy</a:t>
            </a:r>
          </a:p>
        </p:txBody>
      </p:sp>
      <p:sp>
        <p:nvSpPr>
          <p:cNvPr id="19" name="TextBox 18"/>
          <p:cNvSpPr txBox="1"/>
          <p:nvPr/>
        </p:nvSpPr>
        <p:spPr>
          <a:xfrm>
            <a:off x="1092200" y="7527699"/>
            <a:ext cx="1627473" cy="1631216"/>
          </a:xfrm>
          <a:prstGeom prst="rect">
            <a:avLst/>
          </a:prstGeom>
          <a:noFill/>
        </p:spPr>
        <p:txBody>
          <a:bodyPr wrap="square" rtlCol="0">
            <a:spAutoFit/>
          </a:bodyPr>
          <a:lstStyle/>
          <a:p>
            <a:r>
              <a:rPr lang="en-US" sz="2000" dirty="0">
                <a:latin typeface="Calibri" panose="020F0502020204030204" pitchFamily="34" charset="0"/>
              </a:rPr>
              <a:t>Tie individual bonuses and/or salary increases to innovation</a:t>
            </a:r>
          </a:p>
        </p:txBody>
      </p:sp>
      <p:pic>
        <p:nvPicPr>
          <p:cNvPr id="15" name="Picture 14" descr="C:\Users\Bridget.Casey\Documents\Custom Office Templates\Go Pro logos\Go-Productivity-logo-color-esig.jpg"/>
          <p:cNvPicPr/>
          <p:nvPr/>
        </p:nvPicPr>
        <p:blipFill>
          <a:blip r:embed="rId4">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20" name="TextBox 19"/>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213837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54000"/>
            <a:ext cx="10464800" cy="1296948"/>
          </a:xfrm>
        </p:spPr>
        <p:txBody>
          <a:bodyPr/>
          <a:lstStyle/>
          <a:p>
            <a:r>
              <a:rPr lang="en-US" dirty="0"/>
              <a:t>What is Productivity?</a:t>
            </a:r>
          </a:p>
        </p:txBody>
      </p:sp>
      <p:sp>
        <p:nvSpPr>
          <p:cNvPr id="3" name="Content Placeholder 2"/>
          <p:cNvSpPr>
            <a:spLocks noGrp="1"/>
          </p:cNvSpPr>
          <p:nvPr>
            <p:ph idx="1"/>
          </p:nvPr>
        </p:nvSpPr>
        <p:spPr>
          <a:xfrm>
            <a:off x="634999" y="1666558"/>
            <a:ext cx="11734800" cy="6334442"/>
          </a:xfrm>
        </p:spPr>
        <p:txBody>
          <a:bodyPr anchor="t"/>
          <a:lstStyle/>
          <a:p>
            <a:pPr marL="0" indent="0">
              <a:spcBef>
                <a:spcPts val="0"/>
              </a:spcBef>
              <a:buClr>
                <a:srgbClr val="00A8CB"/>
              </a:buClr>
              <a:buNone/>
            </a:pPr>
            <a:r>
              <a:rPr lang="en-US" dirty="0">
                <a:solidFill>
                  <a:schemeClr val="tx1"/>
                </a:solidFill>
              </a:rPr>
              <a:t>Productivity </a:t>
            </a:r>
            <a:r>
              <a:rPr lang="en-US" dirty="0">
                <a:solidFill>
                  <a:srgbClr val="003D4D"/>
                </a:solidFill>
              </a:rPr>
              <a:t>= </a:t>
            </a:r>
            <a:r>
              <a:rPr lang="en-US" dirty="0">
                <a:solidFill>
                  <a:srgbClr val="F26531"/>
                </a:solidFill>
              </a:rPr>
              <a:t>Output</a:t>
            </a:r>
            <a:r>
              <a:rPr lang="en-US" dirty="0">
                <a:solidFill>
                  <a:srgbClr val="003D4D"/>
                </a:solidFill>
              </a:rPr>
              <a:t> / Input</a:t>
            </a:r>
          </a:p>
          <a:p>
            <a:pPr marL="0" indent="0">
              <a:spcBef>
                <a:spcPts val="0"/>
              </a:spcBef>
              <a:buClr>
                <a:srgbClr val="00A8CB"/>
              </a:buClr>
              <a:buNone/>
            </a:pPr>
            <a:endParaRPr lang="en-US" dirty="0">
              <a:solidFill>
                <a:srgbClr val="003D4D"/>
              </a:solidFill>
            </a:endParaRPr>
          </a:p>
          <a:p>
            <a:pPr>
              <a:spcBef>
                <a:spcPts val="0"/>
              </a:spcBef>
              <a:buClr>
                <a:srgbClr val="00A8CB"/>
              </a:buClr>
            </a:pPr>
            <a:r>
              <a:rPr lang="en-US" b="1" dirty="0">
                <a:solidFill>
                  <a:srgbClr val="F89728"/>
                </a:solidFill>
              </a:rPr>
              <a:t>Output</a:t>
            </a:r>
            <a:r>
              <a:rPr lang="en-US" dirty="0">
                <a:solidFill>
                  <a:srgbClr val="F89728"/>
                </a:solidFill>
              </a:rPr>
              <a:t> can be:</a:t>
            </a:r>
          </a:p>
          <a:p>
            <a:pPr lvl="1">
              <a:spcBef>
                <a:spcPts val="0"/>
              </a:spcBef>
              <a:buClr>
                <a:srgbClr val="00A8CB"/>
              </a:buClr>
            </a:pPr>
            <a:r>
              <a:rPr lang="en-US" dirty="0">
                <a:solidFill>
                  <a:srgbClr val="F89728"/>
                </a:solidFill>
              </a:rPr>
              <a:t>Products Sold</a:t>
            </a:r>
          </a:p>
          <a:p>
            <a:pPr lvl="1">
              <a:spcBef>
                <a:spcPts val="0"/>
              </a:spcBef>
              <a:buClr>
                <a:srgbClr val="00A8CB"/>
              </a:buClr>
            </a:pPr>
            <a:r>
              <a:rPr lang="en-US" dirty="0">
                <a:solidFill>
                  <a:srgbClr val="F89728"/>
                </a:solidFill>
              </a:rPr>
              <a:t>Tasks Completed</a:t>
            </a:r>
          </a:p>
          <a:p>
            <a:pPr lvl="1">
              <a:spcBef>
                <a:spcPts val="0"/>
              </a:spcBef>
              <a:buClr>
                <a:srgbClr val="00A8CB"/>
              </a:buClr>
            </a:pPr>
            <a:r>
              <a:rPr lang="en-US" dirty="0" err="1">
                <a:solidFill>
                  <a:srgbClr val="F89728"/>
                </a:solidFill>
              </a:rPr>
              <a:t>Tonnes</a:t>
            </a:r>
            <a:r>
              <a:rPr lang="en-US" dirty="0">
                <a:solidFill>
                  <a:srgbClr val="F89728"/>
                </a:solidFill>
              </a:rPr>
              <a:t> of steel erected</a:t>
            </a:r>
          </a:p>
          <a:p>
            <a:pPr marL="381000" lvl="1" indent="0">
              <a:spcBef>
                <a:spcPts val="0"/>
              </a:spcBef>
              <a:buClr>
                <a:srgbClr val="00A8CB"/>
              </a:buClr>
              <a:buNone/>
            </a:pPr>
            <a:endParaRPr lang="en-US" dirty="0">
              <a:solidFill>
                <a:srgbClr val="F89728"/>
              </a:solidFill>
            </a:endParaRPr>
          </a:p>
          <a:p>
            <a:pPr>
              <a:spcBef>
                <a:spcPts val="0"/>
              </a:spcBef>
              <a:buClr>
                <a:srgbClr val="00A8CB"/>
              </a:buClr>
            </a:pPr>
            <a:r>
              <a:rPr lang="en-US" b="1" dirty="0">
                <a:solidFill>
                  <a:srgbClr val="003D4D"/>
                </a:solidFill>
              </a:rPr>
              <a:t>Input</a:t>
            </a:r>
            <a:r>
              <a:rPr lang="en-US" dirty="0">
                <a:solidFill>
                  <a:srgbClr val="003D4D"/>
                </a:solidFill>
              </a:rPr>
              <a:t> can be:</a:t>
            </a:r>
          </a:p>
          <a:p>
            <a:pPr lvl="1">
              <a:spcBef>
                <a:spcPts val="0"/>
              </a:spcBef>
              <a:buClr>
                <a:srgbClr val="00A8CB"/>
              </a:buClr>
            </a:pPr>
            <a:r>
              <a:rPr lang="en-US" dirty="0">
                <a:solidFill>
                  <a:srgbClr val="003D4D"/>
                </a:solidFill>
              </a:rPr>
              <a:t>Person-Hours</a:t>
            </a:r>
          </a:p>
          <a:p>
            <a:pPr lvl="1">
              <a:spcBef>
                <a:spcPts val="0"/>
              </a:spcBef>
              <a:buClr>
                <a:srgbClr val="00A8CB"/>
              </a:buClr>
            </a:pPr>
            <a:r>
              <a:rPr lang="en-US" dirty="0">
                <a:solidFill>
                  <a:srgbClr val="003D4D"/>
                </a:solidFill>
              </a:rPr>
              <a:t>$ Dollars</a:t>
            </a:r>
          </a:p>
          <a:p>
            <a:pPr lvl="1">
              <a:spcBef>
                <a:spcPts val="0"/>
              </a:spcBef>
              <a:buClr>
                <a:srgbClr val="00A8CB"/>
              </a:buClr>
            </a:pPr>
            <a:r>
              <a:rPr lang="en-US" dirty="0">
                <a:solidFill>
                  <a:srgbClr val="003D4D"/>
                </a:solidFill>
              </a:rPr>
              <a:t>Time</a:t>
            </a:r>
          </a:p>
          <a:p>
            <a:pPr marL="381000" lvl="1" indent="0">
              <a:spcBef>
                <a:spcPts val="0"/>
              </a:spcBef>
              <a:buClr>
                <a:srgbClr val="00A8CB"/>
              </a:buClr>
              <a:buNone/>
            </a:pPr>
            <a:endParaRPr lang="en-US" dirty="0">
              <a:solidFill>
                <a:srgbClr val="003D4D"/>
              </a:solidFill>
            </a:endParaRPr>
          </a:p>
          <a:p>
            <a:pPr>
              <a:spcBef>
                <a:spcPts val="0"/>
              </a:spcBef>
              <a:buClr>
                <a:srgbClr val="00A8CB"/>
              </a:buClr>
            </a:pPr>
            <a:r>
              <a:rPr lang="en-US" dirty="0">
                <a:solidFill>
                  <a:schemeClr val="tx1"/>
                </a:solidFill>
              </a:rPr>
              <a:t>International measures look at </a:t>
            </a:r>
            <a:r>
              <a:rPr lang="en-US" b="1" dirty="0">
                <a:solidFill>
                  <a:schemeClr val="tx1"/>
                </a:solidFill>
              </a:rPr>
              <a:t>Output</a:t>
            </a:r>
            <a:r>
              <a:rPr lang="en-US" dirty="0">
                <a:solidFill>
                  <a:schemeClr val="tx1"/>
                </a:solidFill>
              </a:rPr>
              <a:t> per Employee</a:t>
            </a:r>
          </a:p>
          <a:p>
            <a:endParaRPr lang="en-US" dirty="0">
              <a:solidFill>
                <a:srgbClr val="003D4D"/>
              </a:solidFill>
            </a:endParaRPr>
          </a:p>
          <a:p>
            <a:endParaRPr lang="en-US" dirty="0">
              <a:solidFill>
                <a:srgbClr val="003D4D"/>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955" y="2974727"/>
            <a:ext cx="6754274" cy="3700362"/>
          </a:xfrm>
          <a:prstGeom prst="rect">
            <a:avLst/>
          </a:prstGeom>
        </p:spPr>
      </p:pic>
      <p:pic>
        <p:nvPicPr>
          <p:cNvPr id="6" name="Picture 2" descr="light-blue-geometric-shape-for-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Bridget.Casey\Documents\Custom Office Templates\Go Pro logos\Go-Productivity-logo-color-esig.jpg"/>
          <p:cNvPicPr/>
          <p:nvPr/>
        </p:nvPicPr>
        <p:blipFill>
          <a:blip r:embed="rId5">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248117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2" name="Title 1"/>
          <p:cNvSpPr>
            <a:spLocks noGrp="1"/>
          </p:cNvSpPr>
          <p:nvPr>
            <p:ph type="title"/>
          </p:nvPr>
        </p:nvSpPr>
        <p:spPr>
          <a:xfrm>
            <a:off x="1270000" y="254000"/>
            <a:ext cx="10464800" cy="1422400"/>
          </a:xfrm>
        </p:spPr>
        <p:txBody>
          <a:bodyPr/>
          <a:lstStyle/>
          <a:p>
            <a:r>
              <a:rPr lang="en-US" dirty="0"/>
              <a:t>Productivity Definitions</a:t>
            </a:r>
          </a:p>
        </p:txBody>
      </p:sp>
      <p:sp>
        <p:nvSpPr>
          <p:cNvPr id="3" name="Content Placeholder 2"/>
          <p:cNvSpPr>
            <a:spLocks noGrp="1"/>
          </p:cNvSpPr>
          <p:nvPr>
            <p:ph idx="1"/>
          </p:nvPr>
        </p:nvSpPr>
        <p:spPr>
          <a:xfrm>
            <a:off x="635000" y="1930399"/>
            <a:ext cx="11734800" cy="6552603"/>
          </a:xfrm>
        </p:spPr>
        <p:txBody>
          <a:bodyPr anchor="t"/>
          <a:lstStyle/>
          <a:p>
            <a:pPr>
              <a:spcBef>
                <a:spcPts val="0"/>
              </a:spcBef>
              <a:buClr>
                <a:srgbClr val="00A8CB"/>
              </a:buClr>
            </a:pPr>
            <a:r>
              <a:rPr lang="en-US" sz="3600" u="sng" dirty="0">
                <a:solidFill>
                  <a:srgbClr val="003D4D"/>
                </a:solidFill>
              </a:rPr>
              <a:t>Level 1: Little ‘p’ Productivity: </a:t>
            </a:r>
            <a:r>
              <a:rPr lang="en-US" sz="3600" dirty="0">
                <a:solidFill>
                  <a:srgbClr val="003D4D"/>
                </a:solidFill>
              </a:rPr>
              <a:t>productivity = output / input at the individual level (ex: </a:t>
            </a:r>
            <a:r>
              <a:rPr lang="en-US" sz="3600" dirty="0" err="1">
                <a:solidFill>
                  <a:srgbClr val="003D4D"/>
                </a:solidFill>
              </a:rPr>
              <a:t>tonnes</a:t>
            </a:r>
            <a:r>
              <a:rPr lang="en-US" sz="3600" dirty="0">
                <a:solidFill>
                  <a:srgbClr val="003D4D"/>
                </a:solidFill>
              </a:rPr>
              <a:t> of steel erected / person-hour or action requests / person hour)</a:t>
            </a:r>
          </a:p>
          <a:p>
            <a:pPr marL="0" indent="0">
              <a:spcBef>
                <a:spcPts val="0"/>
              </a:spcBef>
              <a:buClr>
                <a:srgbClr val="00A8CB"/>
              </a:buClr>
              <a:buNone/>
            </a:pPr>
            <a:endParaRPr lang="en-US" sz="3600" dirty="0">
              <a:solidFill>
                <a:srgbClr val="003D4D"/>
              </a:solidFill>
            </a:endParaRPr>
          </a:p>
          <a:p>
            <a:pPr>
              <a:spcBef>
                <a:spcPts val="0"/>
              </a:spcBef>
              <a:buClr>
                <a:srgbClr val="00A8CB"/>
              </a:buClr>
            </a:pPr>
            <a:r>
              <a:rPr lang="en-US" sz="3600" u="sng" dirty="0">
                <a:solidFill>
                  <a:srgbClr val="003D4D"/>
                </a:solidFill>
              </a:rPr>
              <a:t>Level 2: Big ‘P’ Productivity </a:t>
            </a:r>
            <a:r>
              <a:rPr lang="en-US" sz="3600" dirty="0">
                <a:solidFill>
                  <a:srgbClr val="003D4D"/>
                </a:solidFill>
              </a:rPr>
              <a:t>at the system level ; is the company’s or division’s or a branch’s output at an acceptable level compared to others? Equivalent to measuring </a:t>
            </a:r>
            <a:r>
              <a:rPr lang="en-US" sz="4000" i="1" dirty="0">
                <a:solidFill>
                  <a:srgbClr val="00B050"/>
                </a:solidFill>
              </a:rPr>
              <a:t>competitiveness</a:t>
            </a:r>
          </a:p>
          <a:p>
            <a:pPr>
              <a:spcBef>
                <a:spcPts val="0"/>
              </a:spcBef>
              <a:buClr>
                <a:srgbClr val="00A8CB"/>
              </a:buClr>
            </a:pPr>
            <a:endParaRPr lang="en-US" sz="3600" i="1" dirty="0">
              <a:solidFill>
                <a:srgbClr val="00B050"/>
              </a:solidFill>
            </a:endParaRPr>
          </a:p>
          <a:p>
            <a:endParaRPr lang="en-US" dirty="0">
              <a:solidFill>
                <a:srgbClr val="003D4D"/>
              </a:solidFill>
            </a:endParaRPr>
          </a:p>
          <a:p>
            <a:endParaRPr lang="en-US" dirty="0">
              <a:solidFill>
                <a:srgbClr val="003D4D"/>
              </a:solidFill>
            </a:endParaRPr>
          </a:p>
        </p:txBody>
      </p:sp>
      <p:pic>
        <p:nvPicPr>
          <p:cNvPr id="6" name="Picture 2" descr="light-blue-geometric-shape-for-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10552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34818" name="Rectangle 1"/>
          <p:cNvSpPr>
            <a:spLocks noGrp="1" noChangeArrowheads="1"/>
          </p:cNvSpPr>
          <p:nvPr>
            <p:ph type="title"/>
          </p:nvPr>
        </p:nvSpPr>
        <p:spPr>
          <a:ln>
            <a:noFill/>
          </a:ln>
        </p:spPr>
        <p:txBody>
          <a:bodyPr vert="horz" wrap="square" lIns="0" tIns="0" rIns="0" bIns="0" numCol="1" rtlCol="0" anchor="ctr" anchorCtr="0" compatLnSpc="1">
            <a:prstTxWarp prst="textNoShape">
              <a:avLst/>
            </a:prstTxWarp>
            <a:normAutofit/>
          </a:bodyPr>
          <a:lstStyle/>
          <a:p>
            <a:pPr eaLnBrk="1">
              <a:defRPr/>
            </a:pPr>
            <a:r>
              <a:rPr lang="en-US" dirty="0">
                <a:solidFill>
                  <a:schemeClr val="tx1"/>
                </a:solidFill>
                <a:cs typeface="Rockwell"/>
                <a:sym typeface="Helvetica" charset="0"/>
              </a:rPr>
              <a:t>How Productivity Affects the Nation</a:t>
            </a:r>
            <a:endParaRPr lang="en-US" dirty="0">
              <a:solidFill>
                <a:schemeClr val="tx1"/>
              </a:solidFill>
              <a:cs typeface="Rockwell"/>
            </a:endParaRPr>
          </a:p>
        </p:txBody>
      </p:sp>
      <p:sp>
        <p:nvSpPr>
          <p:cNvPr id="34839" name="Rectangle 44"/>
          <p:cNvSpPr>
            <a:spLocks/>
          </p:cNvSpPr>
          <p:nvPr/>
        </p:nvSpPr>
        <p:spPr bwMode="auto">
          <a:xfrm>
            <a:off x="621926" y="8183014"/>
            <a:ext cx="11887201" cy="1172484"/>
          </a:xfrm>
          <a:prstGeom prst="rect">
            <a:avLst/>
          </a:prstGeom>
          <a:noFill/>
          <a:ln w="12700">
            <a:no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994" tIns="63497" rIns="126994" bIns="63497"/>
          <a:lstStyle>
            <a:lvl1pPr marL="342900" indent="-342900" defTabSz="912813">
              <a:defRPr sz="3600">
                <a:solidFill>
                  <a:srgbClr val="000000"/>
                </a:solidFill>
                <a:latin typeface="Helvetica Light" charset="0"/>
                <a:ea typeface="MS PGothic" pitchFamily="34" charset="-128"/>
                <a:sym typeface="Helvetica Light" charset="0"/>
              </a:defRPr>
            </a:lvl1pPr>
            <a:lvl2pPr marL="742950" indent="-285750" defTabSz="912813">
              <a:defRPr sz="3600">
                <a:solidFill>
                  <a:srgbClr val="000000"/>
                </a:solidFill>
                <a:latin typeface="Helvetica Light" charset="0"/>
                <a:ea typeface="MS PGothic" pitchFamily="34" charset="-128"/>
                <a:sym typeface="Helvetica Light" charset="0"/>
              </a:defRPr>
            </a:lvl2pPr>
            <a:lvl3pPr marL="1143000" indent="-228600" defTabSz="912813">
              <a:defRPr sz="3600">
                <a:solidFill>
                  <a:srgbClr val="000000"/>
                </a:solidFill>
                <a:latin typeface="Helvetica Light" charset="0"/>
                <a:ea typeface="MS PGothic" pitchFamily="34" charset="-128"/>
                <a:sym typeface="Helvetica Light" charset="0"/>
              </a:defRPr>
            </a:lvl3pPr>
            <a:lvl4pPr marL="1600200" indent="-228600" defTabSz="912813">
              <a:defRPr sz="3600">
                <a:solidFill>
                  <a:srgbClr val="000000"/>
                </a:solidFill>
                <a:latin typeface="Helvetica Light" charset="0"/>
                <a:ea typeface="MS PGothic" pitchFamily="34" charset="-128"/>
                <a:sym typeface="Helvetica Light" charset="0"/>
              </a:defRPr>
            </a:lvl4pPr>
            <a:lvl5pPr marL="2057400" indent="-228600" defTabSz="912813">
              <a:defRPr sz="3600">
                <a:solidFill>
                  <a:srgbClr val="000000"/>
                </a:solidFill>
                <a:latin typeface="Helvetica Light" charset="0"/>
                <a:ea typeface="MS PGothic" pitchFamily="34" charset="-128"/>
                <a:sym typeface="Helvetica Light" charset="0"/>
              </a:defRPr>
            </a:lvl5pPr>
            <a:lvl6pPr marL="2514600" indent="-228600" defTabSz="9128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defTabSz="9128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defTabSz="9128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defTabSz="9128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pPr marL="0" indent="0" eaLnBrk="1" fontAlgn="auto" hangingPunct="1">
              <a:spcBef>
                <a:spcPts val="0"/>
              </a:spcBef>
              <a:spcAft>
                <a:spcPts val="0"/>
              </a:spcAft>
              <a:buClr>
                <a:srgbClr val="66BC29"/>
              </a:buClr>
              <a:defRPr/>
            </a:pPr>
            <a:r>
              <a:rPr lang="en-US" altLang="ja-JP" sz="1564" b="1" kern="0" dirty="0">
                <a:solidFill>
                  <a:srgbClr val="003D4D"/>
                </a:solidFill>
                <a:latin typeface="Calibri"/>
                <a:ea typeface="ＭＳ Ｐゴシック" panose="020B0600070205080204" pitchFamily="34" charset="-128"/>
                <a:cs typeface="ＭＳ Ｐゴシック" charset="0"/>
                <a:sym typeface="ヒラギノ角ゴ ProN W6" charset="-128"/>
              </a:rPr>
              <a:t>*Definitions</a:t>
            </a:r>
          </a:p>
          <a:p>
            <a:pPr marL="260092" indent="-260092" eaLnBrk="1" fontAlgn="auto" hangingPunct="1">
              <a:spcBef>
                <a:spcPts val="0"/>
              </a:spcBef>
              <a:spcAft>
                <a:spcPts val="0"/>
              </a:spcAft>
              <a:buClr>
                <a:srgbClr val="66BC29"/>
              </a:buClr>
              <a:buFont typeface="Arial" panose="020B0604020202020204" pitchFamily="34" charset="0"/>
              <a:buChar char="•"/>
              <a:defRPr/>
            </a:pPr>
            <a:r>
              <a:rPr lang="en-US" altLang="ja-JP" sz="1564" i="1" kern="0" dirty="0">
                <a:solidFill>
                  <a:srgbClr val="003D4D"/>
                </a:solidFill>
                <a:latin typeface="Calibri"/>
                <a:ea typeface="ＭＳ Ｐゴシック" panose="020B0600070205080204" pitchFamily="34" charset="-128"/>
                <a:cs typeface="ＭＳ Ｐゴシック" charset="0"/>
                <a:sym typeface="ヒラギノ角ゴ ProN W6" charset="-128"/>
              </a:rPr>
              <a:t>Population: </a:t>
            </a:r>
            <a:r>
              <a:rPr lang="en-US" altLang="ja-JP" sz="1564" kern="0" dirty="0">
                <a:solidFill>
                  <a:srgbClr val="003D4D"/>
                </a:solidFill>
                <a:latin typeface="Calibri"/>
                <a:ea typeface="ＭＳ Ｐゴシック" panose="020B0600070205080204" pitchFamily="34" charset="-128"/>
                <a:cs typeface="ＭＳ Ｐゴシック" charset="0"/>
                <a:sym typeface="ヒラギノ角ゴ ProN W6" charset="-128"/>
              </a:rPr>
              <a:t>proportion of the population who are of working age and available to contribute to the production of goods and services</a:t>
            </a:r>
          </a:p>
          <a:p>
            <a:pPr marL="260092" indent="-260092" eaLnBrk="1" fontAlgn="auto" hangingPunct="1">
              <a:spcBef>
                <a:spcPts val="0"/>
              </a:spcBef>
              <a:spcAft>
                <a:spcPts val="0"/>
              </a:spcAft>
              <a:buClr>
                <a:srgbClr val="66BC29"/>
              </a:buClr>
              <a:buFont typeface="Arial" panose="020B0604020202020204" pitchFamily="34" charset="0"/>
              <a:buChar char="•"/>
              <a:defRPr/>
            </a:pPr>
            <a:r>
              <a:rPr lang="en-US" altLang="ja-JP" sz="1564" i="1" kern="0" dirty="0">
                <a:solidFill>
                  <a:srgbClr val="003D4D"/>
                </a:solidFill>
                <a:latin typeface="Calibri"/>
                <a:ea typeface="ＭＳ Ｐゴシック" panose="020B0600070205080204" pitchFamily="34" charset="-128"/>
                <a:cs typeface="ＭＳ Ｐゴシック" charset="0"/>
                <a:sym typeface="ヒラギノ角ゴ ProN W6" charset="-128"/>
              </a:rPr>
              <a:t>Utilization:</a:t>
            </a:r>
            <a:r>
              <a:rPr lang="en-US" altLang="ja-JP" sz="1564" kern="0" dirty="0">
                <a:solidFill>
                  <a:srgbClr val="003D4D"/>
                </a:solidFill>
                <a:latin typeface="Calibri"/>
                <a:ea typeface="ＭＳ Ｐゴシック" panose="020B0600070205080204" pitchFamily="34" charset="-128"/>
                <a:cs typeface="ＭＳ Ｐゴシック" charset="0"/>
                <a:sym typeface="ヒラギノ角ゴ ProN W6" charset="-128"/>
              </a:rPr>
              <a:t> employment among the working age population</a:t>
            </a:r>
          </a:p>
          <a:p>
            <a:pPr marL="260092" indent="-260092" eaLnBrk="1" fontAlgn="auto" hangingPunct="1">
              <a:lnSpc>
                <a:spcPct val="104000"/>
              </a:lnSpc>
              <a:spcBef>
                <a:spcPts val="0"/>
              </a:spcBef>
              <a:spcAft>
                <a:spcPts val="0"/>
              </a:spcAft>
              <a:buClr>
                <a:srgbClr val="66BC29"/>
              </a:buClr>
              <a:buFont typeface="Arial" panose="020B0604020202020204" pitchFamily="34" charset="0"/>
              <a:buChar char="•"/>
              <a:defRPr/>
            </a:pPr>
            <a:r>
              <a:rPr lang="en-US" altLang="ja-JP" sz="1564" i="1" kern="0" dirty="0">
                <a:solidFill>
                  <a:srgbClr val="003D4D"/>
                </a:solidFill>
                <a:latin typeface="Calibri"/>
                <a:ea typeface="ＭＳ Ｐゴシック" panose="020B0600070205080204" pitchFamily="34" charset="-128"/>
                <a:cs typeface="ＭＳ Ｐゴシック" charset="0"/>
                <a:sym typeface="ヒラギノ角ゴ ProN W6" charset="-128"/>
              </a:rPr>
              <a:t>Intensity</a:t>
            </a:r>
            <a:r>
              <a:rPr lang="en-US" altLang="ja-JP" sz="1564" kern="0" dirty="0">
                <a:solidFill>
                  <a:srgbClr val="003D4D"/>
                </a:solidFill>
                <a:latin typeface="Calibri"/>
                <a:ea typeface="ＭＳ Ｐゴシック" panose="020B0600070205080204" pitchFamily="34" charset="-128"/>
                <a:cs typeface="ＭＳ Ｐゴシック" charset="0"/>
                <a:sym typeface="ヒラギノ角ゴ ProN W6" charset="-128"/>
              </a:rPr>
              <a:t>: hours per worker, or total hours worked by the engaged working age population</a:t>
            </a:r>
            <a:endParaRPr lang="en-US" altLang="en-US" sz="2276" i="1" kern="0" dirty="0">
              <a:solidFill>
                <a:srgbClr val="003D4D"/>
              </a:solidFill>
              <a:latin typeface="Calibri" pitchFamily="34" charset="0"/>
            </a:endParaRPr>
          </a:p>
        </p:txBody>
      </p:sp>
      <p:sp>
        <p:nvSpPr>
          <p:cNvPr id="8" name="Rectangle 7"/>
          <p:cNvSpPr/>
          <p:nvPr/>
        </p:nvSpPr>
        <p:spPr>
          <a:xfrm>
            <a:off x="8403570" y="9090490"/>
            <a:ext cx="4538487" cy="530017"/>
          </a:xfrm>
          <a:prstGeom prst="rect">
            <a:avLst/>
          </a:prstGeom>
          <a:solidFill>
            <a:schemeClr val="bg1"/>
          </a:solidFill>
        </p:spPr>
        <p:txBody>
          <a:bodyPr wrap="square">
            <a:spAutoFit/>
          </a:bodyPr>
          <a:lstStyle/>
          <a:p>
            <a:pPr defTabSz="1300460" eaLnBrk="1" fontAlgn="auto" hangingPunct="1">
              <a:spcBef>
                <a:spcPts val="0"/>
              </a:spcBef>
              <a:spcAft>
                <a:spcPts val="0"/>
              </a:spcAft>
            </a:pPr>
            <a:r>
              <a:rPr lang="en-US" sz="1422" i="1" kern="0" dirty="0">
                <a:solidFill>
                  <a:srgbClr val="FFFFFF">
                    <a:lumMod val="65000"/>
                  </a:srgbClr>
                </a:solidFill>
                <a:latin typeface="Calibri"/>
                <a:sym typeface="Calibri"/>
              </a:rPr>
              <a:t>Source:  Path to the 2020 Prosperity Agenda -  Task Force on Competitiveness, Productivity and Economic Progress</a:t>
            </a:r>
          </a:p>
        </p:txBody>
      </p:sp>
      <p:sp>
        <p:nvSpPr>
          <p:cNvPr id="13" name="Rectangle 12"/>
          <p:cNvSpPr/>
          <p:nvPr/>
        </p:nvSpPr>
        <p:spPr>
          <a:xfrm>
            <a:off x="5534386" y="9331591"/>
            <a:ext cx="1856598" cy="355034"/>
          </a:xfrm>
          <a:prstGeom prst="rect">
            <a:avLst/>
          </a:prstGeom>
        </p:spPr>
        <p:txBody>
          <a:bodyPr wrap="none">
            <a:spAutoFit/>
          </a:bodyPr>
          <a:lstStyle/>
          <a:p>
            <a:pPr defTabSz="1300460" eaLnBrk="1" fontAlgn="auto" hangingPunct="1">
              <a:spcBef>
                <a:spcPts val="0"/>
              </a:spcBef>
              <a:spcAft>
                <a:spcPts val="0"/>
              </a:spcAft>
            </a:pPr>
            <a:r>
              <a:rPr lang="en-US" sz="1707" i="1" kern="0" dirty="0">
                <a:solidFill>
                  <a:srgbClr val="FFFFFF">
                    <a:lumMod val="65000"/>
                  </a:srgbClr>
                </a:solidFill>
                <a:latin typeface="Calibri"/>
                <a:sym typeface="Calibri"/>
              </a:rPr>
              <a:t>© GO Productivity </a:t>
            </a:r>
          </a:p>
        </p:txBody>
      </p:sp>
      <p:grpSp>
        <p:nvGrpSpPr>
          <p:cNvPr id="34833" name="Group 34832"/>
          <p:cNvGrpSpPr/>
          <p:nvPr/>
        </p:nvGrpSpPr>
        <p:grpSpPr>
          <a:xfrm>
            <a:off x="881454" y="2441174"/>
            <a:ext cx="11229266" cy="1390030"/>
            <a:chOff x="619772" y="1821225"/>
            <a:chExt cx="7895578" cy="977365"/>
          </a:xfrm>
        </p:grpSpPr>
        <p:sp>
          <p:nvSpPr>
            <p:cNvPr id="4" name="Rectangle 3"/>
            <p:cNvSpPr/>
            <p:nvPr/>
          </p:nvSpPr>
          <p:spPr>
            <a:xfrm>
              <a:off x="619772" y="1821225"/>
              <a:ext cx="1368826" cy="9773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00460" eaLnBrk="1" fontAlgn="auto" hangingPunct="1">
                <a:spcBef>
                  <a:spcPts val="0"/>
                </a:spcBef>
                <a:spcAft>
                  <a:spcPts val="0"/>
                </a:spcAft>
              </a:pPr>
              <a:r>
                <a:rPr lang="en-US" sz="2560" kern="0" dirty="0">
                  <a:solidFill>
                    <a:srgbClr val="004961"/>
                  </a:solidFill>
                  <a:sym typeface="Calibri"/>
                </a:rPr>
                <a:t>GDP per Capita (Prosperity)</a:t>
              </a:r>
            </a:p>
          </p:txBody>
        </p:sp>
        <p:sp>
          <p:nvSpPr>
            <p:cNvPr id="5" name="Equal 4"/>
            <p:cNvSpPr/>
            <p:nvPr/>
          </p:nvSpPr>
          <p:spPr>
            <a:xfrm>
              <a:off x="2093327" y="2150109"/>
              <a:ext cx="381740" cy="3195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eaLnBrk="1" fontAlgn="auto" hangingPunct="1">
                <a:spcBef>
                  <a:spcPts val="0"/>
                </a:spcBef>
                <a:spcAft>
                  <a:spcPts val="0"/>
                </a:spcAft>
              </a:pPr>
              <a:endParaRPr lang="en-US" sz="2560" kern="0">
                <a:solidFill>
                  <a:srgbClr val="004961"/>
                </a:solidFill>
                <a:sym typeface="Calibri"/>
              </a:endParaRPr>
            </a:p>
          </p:txBody>
        </p:sp>
        <p:sp>
          <p:nvSpPr>
            <p:cNvPr id="10" name="Rectangle 9"/>
            <p:cNvSpPr/>
            <p:nvPr/>
          </p:nvSpPr>
          <p:spPr>
            <a:xfrm>
              <a:off x="2579796" y="1821225"/>
              <a:ext cx="4012707" cy="97736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defTabSz="1300460" eaLnBrk="1" fontAlgn="auto" hangingPunct="1">
                <a:spcBef>
                  <a:spcPts val="0"/>
                </a:spcBef>
                <a:spcAft>
                  <a:spcPts val="0"/>
                </a:spcAft>
              </a:pPr>
              <a:r>
                <a:rPr lang="en-US" sz="2560" b="1" kern="0" dirty="0" err="1">
                  <a:solidFill>
                    <a:srgbClr val="004961"/>
                  </a:solidFill>
                  <a:sym typeface="Calibri"/>
                </a:rPr>
                <a:t>Labour</a:t>
              </a:r>
              <a:r>
                <a:rPr lang="en-US" sz="2560" b="1" kern="0" dirty="0">
                  <a:solidFill>
                    <a:srgbClr val="004961"/>
                  </a:solidFill>
                  <a:sym typeface="Calibri"/>
                </a:rPr>
                <a:t>*</a:t>
              </a:r>
            </a:p>
          </p:txBody>
        </p:sp>
        <p:sp>
          <p:nvSpPr>
            <p:cNvPr id="11" name="Rectangle 10"/>
            <p:cNvSpPr/>
            <p:nvPr/>
          </p:nvSpPr>
          <p:spPr>
            <a:xfrm>
              <a:off x="2646906" y="2303194"/>
              <a:ext cx="1198709" cy="376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eaLnBrk="1" fontAlgn="auto" hangingPunct="1">
                <a:spcBef>
                  <a:spcPts val="0"/>
                </a:spcBef>
                <a:spcAft>
                  <a:spcPts val="0"/>
                </a:spcAft>
              </a:pPr>
              <a:r>
                <a:rPr lang="en-US" sz="2560" kern="0" dirty="0">
                  <a:solidFill>
                    <a:srgbClr val="FFFFFF"/>
                  </a:solidFill>
                  <a:sym typeface="Calibri"/>
                </a:rPr>
                <a:t>Population</a:t>
              </a:r>
            </a:p>
          </p:txBody>
        </p:sp>
        <p:sp>
          <p:nvSpPr>
            <p:cNvPr id="12" name="Rectangle 11"/>
            <p:cNvSpPr/>
            <p:nvPr/>
          </p:nvSpPr>
          <p:spPr>
            <a:xfrm>
              <a:off x="4017032" y="2303194"/>
              <a:ext cx="1198709" cy="376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eaLnBrk="1" fontAlgn="auto" hangingPunct="1">
                <a:spcBef>
                  <a:spcPts val="0"/>
                </a:spcBef>
                <a:spcAft>
                  <a:spcPts val="0"/>
                </a:spcAft>
              </a:pPr>
              <a:r>
                <a:rPr lang="en-US" sz="2560" kern="0" dirty="0">
                  <a:solidFill>
                    <a:srgbClr val="FFFFFF"/>
                  </a:solidFill>
                  <a:sym typeface="Calibri"/>
                </a:rPr>
                <a:t>Utilization</a:t>
              </a:r>
            </a:p>
          </p:txBody>
        </p:sp>
        <p:sp>
          <p:nvSpPr>
            <p:cNvPr id="14" name="Rectangle 13"/>
            <p:cNvSpPr/>
            <p:nvPr/>
          </p:nvSpPr>
          <p:spPr>
            <a:xfrm>
              <a:off x="5344254" y="2303194"/>
              <a:ext cx="1198709" cy="376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eaLnBrk="1" fontAlgn="auto" hangingPunct="1">
                <a:spcBef>
                  <a:spcPts val="0"/>
                </a:spcBef>
                <a:spcAft>
                  <a:spcPts val="0"/>
                </a:spcAft>
              </a:pPr>
              <a:r>
                <a:rPr lang="en-US" sz="2560" kern="0" dirty="0">
                  <a:solidFill>
                    <a:srgbClr val="FFFFFF"/>
                  </a:solidFill>
                  <a:sym typeface="Calibri"/>
                </a:rPr>
                <a:t>Intensity</a:t>
              </a:r>
            </a:p>
          </p:txBody>
        </p:sp>
        <p:sp>
          <p:nvSpPr>
            <p:cNvPr id="15" name="Rectangle 14"/>
            <p:cNvSpPr/>
            <p:nvPr/>
          </p:nvSpPr>
          <p:spPr>
            <a:xfrm>
              <a:off x="7167720" y="1821225"/>
              <a:ext cx="1347630" cy="977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algn="ctr" defTabSz="1300460" eaLnBrk="1" fontAlgn="auto" hangingPunct="1">
                <a:spcBef>
                  <a:spcPts val="0"/>
                </a:spcBef>
                <a:spcAft>
                  <a:spcPts val="0"/>
                </a:spcAft>
              </a:pPr>
              <a:r>
                <a:rPr lang="en-US" sz="2560" kern="0" dirty="0">
                  <a:solidFill>
                    <a:srgbClr val="FFFFFF"/>
                  </a:solidFill>
                  <a:sym typeface="Calibri"/>
                </a:rPr>
                <a:t>Productivity</a:t>
              </a:r>
            </a:p>
          </p:txBody>
        </p:sp>
        <p:sp>
          <p:nvSpPr>
            <p:cNvPr id="6" name="Multiply 5"/>
            <p:cNvSpPr/>
            <p:nvPr/>
          </p:nvSpPr>
          <p:spPr>
            <a:xfrm>
              <a:off x="6697232" y="2127027"/>
              <a:ext cx="365760" cy="36576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eaLnBrk="1" fontAlgn="auto" hangingPunct="1">
                <a:spcBef>
                  <a:spcPts val="0"/>
                </a:spcBef>
                <a:spcAft>
                  <a:spcPts val="0"/>
                </a:spcAft>
              </a:pPr>
              <a:endParaRPr lang="en-US" sz="2560" kern="0">
                <a:solidFill>
                  <a:srgbClr val="FFFFFF"/>
                </a:solidFill>
                <a:sym typeface="Calibri"/>
              </a:endParaRPr>
            </a:p>
          </p:txBody>
        </p:sp>
      </p:grpSp>
      <p:grpSp>
        <p:nvGrpSpPr>
          <p:cNvPr id="7" name="Group 6"/>
          <p:cNvGrpSpPr/>
          <p:nvPr/>
        </p:nvGrpSpPr>
        <p:grpSpPr>
          <a:xfrm>
            <a:off x="6410901" y="4293801"/>
            <a:ext cx="5706961" cy="1119465"/>
            <a:chOff x="3966484" y="3247061"/>
            <a:chExt cx="4012707" cy="970328"/>
          </a:xfrm>
        </p:grpSpPr>
        <p:sp>
          <p:nvSpPr>
            <p:cNvPr id="16" name="Rectangle 15"/>
            <p:cNvSpPr/>
            <p:nvPr/>
          </p:nvSpPr>
          <p:spPr>
            <a:xfrm>
              <a:off x="3966484" y="3247061"/>
              <a:ext cx="4012707" cy="97032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defTabSz="1300460" eaLnBrk="1" fontAlgn="auto" hangingPunct="1">
                <a:spcBef>
                  <a:spcPts val="0"/>
                </a:spcBef>
                <a:spcAft>
                  <a:spcPts val="0"/>
                </a:spcAft>
              </a:pPr>
              <a:r>
                <a:rPr lang="en-US" sz="2276" b="1" kern="0" dirty="0">
                  <a:solidFill>
                    <a:srgbClr val="004961"/>
                  </a:solidFill>
                  <a:sym typeface="Calibri"/>
                </a:rPr>
                <a:t>Sources of Productivity Growth</a:t>
              </a:r>
            </a:p>
          </p:txBody>
        </p:sp>
        <p:sp>
          <p:nvSpPr>
            <p:cNvPr id="17" name="Rectangle 16"/>
            <p:cNvSpPr/>
            <p:nvPr/>
          </p:nvSpPr>
          <p:spPr>
            <a:xfrm>
              <a:off x="4260957" y="3610470"/>
              <a:ext cx="1595482" cy="530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300460" eaLnBrk="1" fontAlgn="auto" hangingPunct="1">
                <a:spcBef>
                  <a:spcPts val="0"/>
                </a:spcBef>
                <a:spcAft>
                  <a:spcPts val="0"/>
                </a:spcAft>
              </a:pPr>
              <a:r>
                <a:rPr lang="en-US" sz="2276" kern="0" dirty="0">
                  <a:solidFill>
                    <a:srgbClr val="FFFFFF"/>
                  </a:solidFill>
                  <a:sym typeface="Calibri"/>
                </a:rPr>
                <a:t>Find New Value</a:t>
              </a:r>
            </a:p>
          </p:txBody>
        </p:sp>
        <p:sp>
          <p:nvSpPr>
            <p:cNvPr id="18" name="Rectangle 17"/>
            <p:cNvSpPr/>
            <p:nvPr/>
          </p:nvSpPr>
          <p:spPr>
            <a:xfrm>
              <a:off x="6150912" y="3580010"/>
              <a:ext cx="1595482" cy="5606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300460" eaLnBrk="1" fontAlgn="auto" hangingPunct="1">
                <a:spcBef>
                  <a:spcPts val="0"/>
                </a:spcBef>
                <a:spcAft>
                  <a:spcPts val="0"/>
                </a:spcAft>
              </a:pPr>
              <a:r>
                <a:rPr lang="en-US" sz="2276" kern="0" dirty="0">
                  <a:solidFill>
                    <a:srgbClr val="FFFFFF"/>
                  </a:solidFill>
                  <a:sym typeface="Calibri"/>
                </a:rPr>
                <a:t>Efficiency / Optimize</a:t>
              </a:r>
            </a:p>
          </p:txBody>
        </p:sp>
      </p:grpSp>
      <p:cxnSp>
        <p:nvCxnSpPr>
          <p:cNvPr id="34825" name="Straight Arrow Connector 34824"/>
          <p:cNvCxnSpPr>
            <a:stCxn id="16" idx="0"/>
            <a:endCxn id="15" idx="2"/>
          </p:cNvCxnSpPr>
          <p:nvPr/>
        </p:nvCxnSpPr>
        <p:spPr>
          <a:xfrm rot="5400000" flipH="1" flipV="1">
            <a:off x="9977094" y="3118492"/>
            <a:ext cx="462598" cy="1888024"/>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34824"/>
          <p:cNvCxnSpPr>
            <a:stCxn id="21" idx="0"/>
            <a:endCxn id="16" idx="2"/>
          </p:cNvCxnSpPr>
          <p:nvPr/>
        </p:nvCxnSpPr>
        <p:spPr>
          <a:xfrm rot="5400000" flipH="1" flipV="1">
            <a:off x="7663090" y="4260031"/>
            <a:ext cx="448054" cy="2754527"/>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34832" name="Group 34831"/>
          <p:cNvGrpSpPr/>
          <p:nvPr/>
        </p:nvGrpSpPr>
        <p:grpSpPr>
          <a:xfrm>
            <a:off x="665579" y="5861321"/>
            <a:ext cx="11688550" cy="2280226"/>
            <a:chOff x="467985" y="4292691"/>
            <a:chExt cx="8218512" cy="1603284"/>
          </a:xfrm>
        </p:grpSpPr>
        <p:sp>
          <p:nvSpPr>
            <p:cNvPr id="21" name="Rectangle 20"/>
            <p:cNvSpPr/>
            <p:nvPr/>
          </p:nvSpPr>
          <p:spPr>
            <a:xfrm>
              <a:off x="467985" y="4292691"/>
              <a:ext cx="8218512" cy="16032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defTabSz="1300460" eaLnBrk="1" fontAlgn="auto" hangingPunct="1">
                <a:spcBef>
                  <a:spcPts val="0"/>
                </a:spcBef>
                <a:spcAft>
                  <a:spcPts val="0"/>
                </a:spcAft>
              </a:pPr>
              <a:r>
                <a:rPr lang="en-US" sz="2276" b="1" kern="0" dirty="0">
                  <a:solidFill>
                    <a:srgbClr val="004961"/>
                  </a:solidFill>
                  <a:sym typeface="Calibri"/>
                </a:rPr>
                <a:t>Drivers of Productivity Growth</a:t>
              </a:r>
            </a:p>
          </p:txBody>
        </p:sp>
        <p:sp>
          <p:nvSpPr>
            <p:cNvPr id="22" name="Rectangle 21"/>
            <p:cNvSpPr/>
            <p:nvPr/>
          </p:nvSpPr>
          <p:spPr>
            <a:xfrm>
              <a:off x="538638" y="4649386"/>
              <a:ext cx="2636322" cy="342560"/>
            </a:xfrm>
            <a:prstGeom prst="rect">
              <a:avLst/>
            </a:prstGeom>
            <a:ln w="254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Skilled Workers and Management</a:t>
              </a:r>
            </a:p>
          </p:txBody>
        </p:sp>
        <p:sp>
          <p:nvSpPr>
            <p:cNvPr id="23" name="Rectangle 22"/>
            <p:cNvSpPr/>
            <p:nvPr/>
          </p:nvSpPr>
          <p:spPr>
            <a:xfrm>
              <a:off x="6005313" y="4649386"/>
              <a:ext cx="2636322" cy="342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Science &amp; Engineering Talent</a:t>
              </a:r>
            </a:p>
          </p:txBody>
        </p:sp>
        <p:sp>
          <p:nvSpPr>
            <p:cNvPr id="24" name="Rectangle 23"/>
            <p:cNvSpPr/>
            <p:nvPr/>
          </p:nvSpPr>
          <p:spPr>
            <a:xfrm>
              <a:off x="3271975" y="4649386"/>
              <a:ext cx="2636322" cy="342560"/>
            </a:xfrm>
            <a:prstGeom prst="rect">
              <a:avLst/>
            </a:prstGeom>
            <a:ln w="25400">
              <a:solidFill>
                <a:srgbClr val="EE303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Innovation</a:t>
              </a:r>
            </a:p>
          </p:txBody>
        </p:sp>
        <p:sp>
          <p:nvSpPr>
            <p:cNvPr id="47" name="Rectangle 46"/>
            <p:cNvSpPr/>
            <p:nvPr/>
          </p:nvSpPr>
          <p:spPr>
            <a:xfrm>
              <a:off x="538638" y="5060133"/>
              <a:ext cx="2636322" cy="342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Capital Investment</a:t>
              </a:r>
            </a:p>
          </p:txBody>
        </p:sp>
        <p:sp>
          <p:nvSpPr>
            <p:cNvPr id="48" name="Rectangle 47"/>
            <p:cNvSpPr/>
            <p:nvPr/>
          </p:nvSpPr>
          <p:spPr>
            <a:xfrm>
              <a:off x="6005313" y="5060133"/>
              <a:ext cx="2636322" cy="342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Foreign Trade</a:t>
              </a:r>
            </a:p>
          </p:txBody>
        </p:sp>
        <p:sp>
          <p:nvSpPr>
            <p:cNvPr id="49" name="Rectangle 48"/>
            <p:cNvSpPr/>
            <p:nvPr/>
          </p:nvSpPr>
          <p:spPr>
            <a:xfrm>
              <a:off x="3271975" y="5060133"/>
              <a:ext cx="2636322" cy="342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Business &amp; Policy Environment</a:t>
              </a:r>
            </a:p>
          </p:txBody>
        </p:sp>
        <p:sp>
          <p:nvSpPr>
            <p:cNvPr id="50" name="Rectangle 49"/>
            <p:cNvSpPr/>
            <p:nvPr/>
          </p:nvSpPr>
          <p:spPr>
            <a:xfrm>
              <a:off x="3271975" y="5476820"/>
              <a:ext cx="2636322" cy="342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00460" eaLnBrk="1" fontAlgn="auto" hangingPunct="1">
                <a:spcBef>
                  <a:spcPts val="0"/>
                </a:spcBef>
                <a:spcAft>
                  <a:spcPts val="0"/>
                </a:spcAft>
              </a:pPr>
              <a:r>
                <a:rPr lang="en-US" sz="1991" kern="0" dirty="0">
                  <a:solidFill>
                    <a:srgbClr val="FFFFFF"/>
                  </a:solidFill>
                  <a:sym typeface="Calibri"/>
                </a:rPr>
                <a:t>Competition</a:t>
              </a:r>
            </a:p>
          </p:txBody>
        </p:sp>
      </p:grpSp>
      <p:pic>
        <p:nvPicPr>
          <p:cNvPr id="31" name="Picture 2" descr="light-blue-geometric-shape-for-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6D8C8F07-80EA-4E8A-BAB6-45BE6E6EEF2B}" type="slidenum">
              <a:rPr lang="en-US" smtClean="0">
                <a:solidFill>
                  <a:srgbClr val="004961">
                    <a:tint val="75000"/>
                  </a:srgbClr>
                </a:solidFill>
              </a:rPr>
              <a:pPr/>
              <a:t>6</a:t>
            </a:fld>
            <a:endParaRPr lang="en-US">
              <a:solidFill>
                <a:srgbClr val="004961">
                  <a:tint val="75000"/>
                </a:srgbClr>
              </a:solidFill>
            </a:endParaRPr>
          </a:p>
        </p:txBody>
      </p:sp>
    </p:spTree>
    <p:extLst>
      <p:ext uri="{BB962C8B-B14F-4D97-AF65-F5344CB8AC3E}">
        <p14:creationId xmlns:p14="http://schemas.microsoft.com/office/powerpoint/2010/main" val="2984575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p:cNvSpPr>
          <p:nvPr>
            <p:ph type="title"/>
          </p:nvPr>
        </p:nvSpPr>
        <p:spPr>
          <a:xfrm>
            <a:off x="204799" y="320286"/>
            <a:ext cx="11216640" cy="1947022"/>
          </a:xfrm>
          <a:prstGeom prst="rect">
            <a:avLst/>
          </a:prstGeom>
          <a:noFill/>
        </p:spPr>
        <p:txBody>
          <a:bodyPr>
            <a:normAutofit/>
          </a:bodyPr>
          <a:lstStyle>
            <a:lvl1pPr algn="ctr">
              <a:defRPr sz="2800" b="1">
                <a:solidFill>
                  <a:srgbClr val="FFFFFF"/>
                </a:solidFill>
              </a:defRPr>
            </a:lvl1pPr>
          </a:lstStyle>
          <a:p>
            <a:r>
              <a:rPr sz="4800" dirty="0">
                <a:solidFill>
                  <a:srgbClr val="002060"/>
                </a:solidFill>
              </a:rPr>
              <a:t>Productivity </a:t>
            </a:r>
            <a:r>
              <a:rPr lang="en-US" sz="4800" dirty="0">
                <a:solidFill>
                  <a:srgbClr val="002060"/>
                </a:solidFill>
              </a:rPr>
              <a:t>=</a:t>
            </a:r>
            <a:r>
              <a:rPr sz="4800" dirty="0">
                <a:solidFill>
                  <a:srgbClr val="002060"/>
                </a:solidFill>
              </a:rPr>
              <a:t> Resourcefulness</a:t>
            </a:r>
          </a:p>
        </p:txBody>
      </p:sp>
      <p:pic>
        <p:nvPicPr>
          <p:cNvPr id="992" name="image5.jpeg"/>
          <p:cNvPicPr>
            <a:picLocks noChangeAspect="1"/>
          </p:cNvPicPr>
          <p:nvPr/>
        </p:nvPicPr>
        <p:blipFill>
          <a:blip r:embed="rId3">
            <a:extLst/>
          </a:blip>
          <a:stretch>
            <a:fillRect/>
          </a:stretch>
        </p:blipFill>
        <p:spPr>
          <a:xfrm>
            <a:off x="8788400" y="5892223"/>
            <a:ext cx="3322320" cy="3322320"/>
          </a:xfrm>
          <a:prstGeom prst="rect">
            <a:avLst/>
          </a:prstGeom>
          <a:ln w="12700">
            <a:miter lim="400000"/>
          </a:ln>
        </p:spPr>
      </p:pic>
      <p:sp>
        <p:nvSpPr>
          <p:cNvPr id="993" name="Shape 993"/>
          <p:cNvSpPr>
            <a:spLocks noGrp="1"/>
          </p:cNvSpPr>
          <p:nvPr>
            <p:ph type="body" idx="1"/>
          </p:nvPr>
        </p:nvSpPr>
        <p:spPr>
          <a:prstGeom prst="rect">
            <a:avLst/>
          </a:prstGeom>
        </p:spPr>
        <p:txBody>
          <a:bodyPr/>
          <a:lstStyle/>
          <a:p>
            <a:pPr marL="0" indent="0">
              <a:spcBef>
                <a:spcPts val="0"/>
              </a:spcBef>
              <a:buNone/>
              <a:defRPr sz="2000">
                <a:solidFill>
                  <a:srgbClr val="003D4D"/>
                </a:solidFill>
              </a:defRPr>
            </a:pPr>
            <a:r>
              <a:rPr dirty="0"/>
              <a:t> </a:t>
            </a:r>
            <a:r>
              <a:rPr sz="3200" dirty="0"/>
              <a:t>Productivity at the firm level:</a:t>
            </a:r>
            <a:endParaRPr sz="3200" dirty="0">
              <a:solidFill>
                <a:srgbClr val="000000"/>
              </a:solidFill>
              <a:sym typeface="Helvetica"/>
            </a:endParaRPr>
          </a:p>
          <a:p>
            <a:pPr marL="0" indent="0">
              <a:spcBef>
                <a:spcPts val="0"/>
              </a:spcBef>
              <a:buNone/>
              <a:defRPr sz="2000">
                <a:solidFill>
                  <a:srgbClr val="003D4D"/>
                </a:solidFill>
              </a:defRPr>
            </a:pPr>
            <a:r>
              <a:rPr sz="3200" dirty="0"/>
              <a:t>- about unleashing the potential of </a:t>
            </a:r>
            <a:r>
              <a:rPr sz="3200" b="1" dirty="0"/>
              <a:t>people</a:t>
            </a:r>
            <a:r>
              <a:rPr sz="3200" dirty="0"/>
              <a:t>, </a:t>
            </a:r>
            <a:r>
              <a:rPr lang="en-US" sz="3200" dirty="0"/>
              <a:t>$ </a:t>
            </a:r>
            <a:r>
              <a:rPr sz="3200" b="1" dirty="0"/>
              <a:t>resources</a:t>
            </a:r>
            <a:r>
              <a:rPr sz="3200" dirty="0"/>
              <a:t>, and </a:t>
            </a:r>
            <a:r>
              <a:rPr sz="3200" b="1" dirty="0"/>
              <a:t>time </a:t>
            </a:r>
            <a:r>
              <a:rPr sz="3200" dirty="0"/>
              <a:t> </a:t>
            </a:r>
            <a:endParaRPr sz="3200" dirty="0">
              <a:solidFill>
                <a:srgbClr val="000000"/>
              </a:solidFill>
              <a:sym typeface="Helvetica"/>
            </a:endParaRPr>
          </a:p>
          <a:p>
            <a:pPr marL="0" indent="0">
              <a:spcBef>
                <a:spcPts val="0"/>
              </a:spcBef>
              <a:buNone/>
              <a:defRPr sz="2000">
                <a:solidFill>
                  <a:srgbClr val="003D4D"/>
                </a:solidFill>
              </a:defRPr>
            </a:pPr>
            <a:endParaRPr sz="3200" dirty="0">
              <a:solidFill>
                <a:srgbClr val="000000"/>
              </a:solidFill>
              <a:sym typeface="Helvetica"/>
            </a:endParaRPr>
          </a:p>
          <a:p>
            <a:pPr marL="0" indent="0">
              <a:spcBef>
                <a:spcPts val="0"/>
              </a:spcBef>
              <a:buNone/>
              <a:defRPr sz="2000">
                <a:solidFill>
                  <a:srgbClr val="003D4D"/>
                </a:solidFill>
              </a:defRPr>
            </a:pPr>
            <a:r>
              <a:rPr sz="3200" dirty="0"/>
              <a:t>	About working </a:t>
            </a:r>
            <a:r>
              <a:rPr sz="3200" u="sng" dirty="0"/>
              <a:t>SMARTER</a:t>
            </a:r>
            <a:r>
              <a:rPr sz="3200" dirty="0"/>
              <a:t> – </a:t>
            </a:r>
            <a:endParaRPr sz="3200" dirty="0">
              <a:solidFill>
                <a:srgbClr val="000000"/>
              </a:solidFill>
              <a:sym typeface="Helvetica"/>
            </a:endParaRPr>
          </a:p>
          <a:p>
            <a:pPr marL="0" indent="0">
              <a:spcBef>
                <a:spcPts val="0"/>
              </a:spcBef>
              <a:buNone/>
              <a:defRPr sz="2000">
                <a:solidFill>
                  <a:srgbClr val="003D4D"/>
                </a:solidFill>
              </a:defRPr>
            </a:pPr>
            <a:r>
              <a:rPr sz="3200" dirty="0"/>
              <a:t>		not harder</a:t>
            </a:r>
          </a:p>
        </p:txBody>
      </p:sp>
      <p:pic>
        <p:nvPicPr>
          <p:cNvPr id="994" name="image6.jpeg"/>
          <p:cNvPicPr>
            <a:picLocks noChangeAspect="1"/>
          </p:cNvPicPr>
          <p:nvPr/>
        </p:nvPicPr>
        <p:blipFill>
          <a:blip r:embed="rId4">
            <a:extLst/>
          </a:blip>
          <a:stretch>
            <a:fillRect/>
          </a:stretch>
        </p:blipFill>
        <p:spPr>
          <a:xfrm>
            <a:off x="954144" y="5201738"/>
            <a:ext cx="3841799" cy="2561200"/>
          </a:xfrm>
          <a:prstGeom prst="rect">
            <a:avLst/>
          </a:prstGeom>
          <a:ln w="12700">
            <a:miter lim="400000"/>
          </a:ln>
        </p:spPr>
      </p:pic>
      <p:pic>
        <p:nvPicPr>
          <p:cNvPr id="995" name="image7.png"/>
          <p:cNvPicPr>
            <a:picLocks noChangeAspect="1"/>
          </p:cNvPicPr>
          <p:nvPr/>
        </p:nvPicPr>
        <p:blipFill>
          <a:blip r:embed="rId5">
            <a:extLst/>
          </a:blip>
          <a:stretch>
            <a:fillRect/>
          </a:stretch>
        </p:blipFill>
        <p:spPr>
          <a:xfrm>
            <a:off x="9186397" y="3711035"/>
            <a:ext cx="1946574" cy="1946574"/>
          </a:xfrm>
          <a:prstGeom prst="rect">
            <a:avLst/>
          </a:prstGeom>
          <a:ln w="12700">
            <a:miter lim="400000"/>
          </a:ln>
        </p:spPr>
      </p:pic>
      <p:pic>
        <p:nvPicPr>
          <p:cNvPr id="8" name="image11.png"/>
          <p:cNvPicPr>
            <a:picLocks noChangeAspect="1"/>
          </p:cNvPicPr>
          <p:nvPr/>
        </p:nvPicPr>
        <p:blipFill>
          <a:blip r:embed="rId6">
            <a:extLst/>
          </a:blip>
          <a:stretch>
            <a:fillRect/>
          </a:stretch>
        </p:blipFill>
        <p:spPr>
          <a:xfrm>
            <a:off x="5071094" y="4744168"/>
            <a:ext cx="3298197" cy="2308739"/>
          </a:xfrm>
          <a:prstGeom prst="rect">
            <a:avLst/>
          </a:prstGeom>
          <a:ln w="12700">
            <a:miter lim="400000"/>
          </a:ln>
        </p:spPr>
      </p:pic>
      <p:pic>
        <p:nvPicPr>
          <p:cNvPr id="9" name="Picture 8" descr="C:\Users\Bridget.Casey\Documents\Custom Office Templates\Go Pro logos\Go-Productivity-logo-color-esig.jpg"/>
          <p:cNvPicPr/>
          <p:nvPr/>
        </p:nvPicPr>
        <p:blipFill>
          <a:blip r:embed="rId7">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12" name="TextBox 11"/>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
        <p:nvSpPr>
          <p:cNvPr id="4" name="Slide Number Placeholder 3"/>
          <p:cNvSpPr>
            <a:spLocks noGrp="1"/>
          </p:cNvSpPr>
          <p:nvPr>
            <p:ph type="sldNum" sz="quarter" idx="12"/>
          </p:nvPr>
        </p:nvSpPr>
        <p:spPr/>
        <p:txBody>
          <a:bodyPr/>
          <a:lstStyle/>
          <a:p>
            <a:fld id="{6D8C8F07-80EA-4E8A-BAB6-45BE6E6EEF2B}" type="slidenum">
              <a:rPr lang="en-US" smtClean="0">
                <a:solidFill>
                  <a:srgbClr val="004961">
                    <a:tint val="75000"/>
                  </a:srgbClr>
                </a:solidFill>
              </a:rPr>
              <a:pPr/>
              <a:t>7</a:t>
            </a:fld>
            <a:endParaRPr lang="en-US">
              <a:solidFill>
                <a:srgbClr val="004961">
                  <a:tint val="75000"/>
                </a:srgbClr>
              </a:solidFill>
            </a:endParaRPr>
          </a:p>
        </p:txBody>
      </p:sp>
      <p:pic>
        <p:nvPicPr>
          <p:cNvPr id="13" name="Picture 2" descr="light-blue-geometric-shape-for-PP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6" name="image8.jpeg"/>
          <p:cNvPicPr>
            <a:picLocks noChangeAspect="1"/>
          </p:cNvPicPr>
          <p:nvPr/>
        </p:nvPicPr>
        <p:blipFill>
          <a:blip r:embed="rId9">
            <a:extLst/>
          </a:blip>
          <a:stretch>
            <a:fillRect/>
          </a:stretch>
        </p:blipFill>
        <p:spPr>
          <a:xfrm>
            <a:off x="10764486" y="1671504"/>
            <a:ext cx="1896535" cy="1262551"/>
          </a:xfrm>
          <a:prstGeom prst="rect">
            <a:avLst/>
          </a:prstGeom>
          <a:ln w="12700">
            <a:miter lim="400000"/>
          </a:ln>
        </p:spPr>
      </p:pic>
    </p:spTree>
    <p:extLst>
      <p:ext uri="{BB962C8B-B14F-4D97-AF65-F5344CB8AC3E}">
        <p14:creationId xmlns:p14="http://schemas.microsoft.com/office/powerpoint/2010/main" val="248123636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Mismatch – Investing in our People to be Competitive</a:t>
            </a:r>
          </a:p>
        </p:txBody>
      </p:sp>
      <p:sp>
        <p:nvSpPr>
          <p:cNvPr id="3" name="Content Placeholder 2"/>
          <p:cNvSpPr>
            <a:spLocks noGrp="1"/>
          </p:cNvSpPr>
          <p:nvPr>
            <p:ph idx="1"/>
          </p:nvPr>
        </p:nvSpPr>
        <p:spPr>
          <a:xfrm>
            <a:off x="1270000" y="2133600"/>
            <a:ext cx="10464800" cy="5715000"/>
          </a:xfrm>
        </p:spPr>
        <p:txBody>
          <a:bodyPr/>
          <a:lstStyle/>
          <a:p>
            <a:r>
              <a:rPr lang="en-US" dirty="0"/>
              <a:t>Canada has 1.32 million unemployed and 400,000 unfilled jobs</a:t>
            </a:r>
          </a:p>
          <a:p>
            <a:r>
              <a:rPr lang="en-US" dirty="0"/>
              <a:t>People without jobs and jobs without people</a:t>
            </a:r>
          </a:p>
          <a:p>
            <a:r>
              <a:rPr lang="en-US" dirty="0"/>
              <a:t>Global Talent Index – 200 million people unemployed world wide despite over 33 million people looking for work in Europe and the USA.</a:t>
            </a:r>
          </a:p>
        </p:txBody>
      </p:sp>
      <p:sp>
        <p:nvSpPr>
          <p:cNvPr id="4" name="TextBox 3"/>
          <p:cNvSpPr txBox="1"/>
          <p:nvPr/>
        </p:nvSpPr>
        <p:spPr>
          <a:xfrm>
            <a:off x="460397" y="7620000"/>
            <a:ext cx="12471400" cy="1200329"/>
          </a:xfrm>
          <a:prstGeom prst="rect">
            <a:avLst/>
          </a:prstGeom>
          <a:noFill/>
        </p:spPr>
        <p:txBody>
          <a:bodyPr wrap="square" rtlCol="0">
            <a:spAutoFit/>
          </a:bodyPr>
          <a:lstStyle/>
          <a:p>
            <a:r>
              <a:rPr lang="en-US" i="1" dirty="0">
                <a:solidFill>
                  <a:srgbClr val="002060"/>
                </a:solidFill>
                <a:latin typeface="Calibri" panose="020F0502020204030204" pitchFamily="34" charset="0"/>
              </a:rPr>
              <a:t>Those organizations that invest in workforce capabilities and who measure and value workforce competency will be the winners.</a:t>
            </a:r>
          </a:p>
        </p:txBody>
      </p:sp>
      <p:pic>
        <p:nvPicPr>
          <p:cNvPr id="5" name="Picture 4" descr="C:\Users\Bridget.Casey\Documents\Custom Office Templates\Go Pro logos\Go-Productivity-logo-color-esig.jpg"/>
          <p:cNvPicPr/>
          <p:nvPr/>
        </p:nvPicPr>
        <p:blipFill>
          <a:blip r:embed="rId3">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6" name="TextBox 5"/>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Tree>
    <p:extLst>
      <p:ext uri="{BB962C8B-B14F-4D97-AF65-F5344CB8AC3E}">
        <p14:creationId xmlns:p14="http://schemas.microsoft.com/office/powerpoint/2010/main" val="222120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000" y="495268"/>
            <a:ext cx="10340713" cy="1413934"/>
          </a:xfrm>
        </p:spPr>
        <p:txBody>
          <a:bodyPr/>
          <a:lstStyle/>
          <a:p>
            <a:pPr algn="ctr"/>
            <a:r>
              <a:rPr lang="en-US" dirty="0">
                <a:solidFill>
                  <a:schemeClr val="tx1"/>
                </a:solidFill>
              </a:rPr>
              <a:t>Drivers of Productivity Hierarchy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9998017"/>
              </p:ext>
            </p:extLst>
          </p:nvPr>
        </p:nvGraphicFramePr>
        <p:xfrm>
          <a:off x="1953599" y="2514601"/>
          <a:ext cx="6897244" cy="557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s://upload.wikimedia.org/wikipedia/commons/thumb/1/18/Horseicon.svg/1152px-Horseicon.svg.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V="1">
            <a:off x="8839676" y="7294729"/>
            <a:ext cx="676841" cy="6016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noChangeAspect="1"/>
          </p:cNvGrpSpPr>
          <p:nvPr/>
        </p:nvGrpSpPr>
        <p:grpSpPr>
          <a:xfrm>
            <a:off x="8785323" y="2618971"/>
            <a:ext cx="506157" cy="604723"/>
            <a:chOff x="7430611" y="2913145"/>
            <a:chExt cx="2949820" cy="3524251"/>
          </a:xfrm>
        </p:grpSpPr>
        <p:pic>
          <p:nvPicPr>
            <p:cNvPr id="1030" name="Picture 6" descr="http://www.clker.com/cliparts/N/Z/d/2/m/C/horse-carriage-hi.png"/>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50249"/>
            <a:stretch/>
          </p:blipFill>
          <p:spPr bwMode="auto">
            <a:xfrm>
              <a:off x="7537140" y="2913145"/>
              <a:ext cx="2843291" cy="3524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30611" y="5255580"/>
              <a:ext cx="603681" cy="878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kern="0">
                <a:solidFill>
                  <a:sysClr val="windowText" lastClr="000000"/>
                </a:solidFill>
              </a:endParaRPr>
            </a:p>
          </p:txBody>
        </p:sp>
      </p:grpSp>
      <p:sp>
        <p:nvSpPr>
          <p:cNvPr id="8" name="Rectangle 7"/>
          <p:cNvSpPr/>
          <p:nvPr/>
        </p:nvSpPr>
        <p:spPr>
          <a:xfrm>
            <a:off x="8346004" y="1961181"/>
            <a:ext cx="1170513" cy="683264"/>
          </a:xfrm>
          <a:prstGeom prst="rect">
            <a:avLst/>
          </a:prstGeom>
        </p:spPr>
        <p:txBody>
          <a:bodyPr wrap="none">
            <a:spAutoFit/>
          </a:bodyPr>
          <a:lstStyle/>
          <a:p>
            <a:r>
              <a:rPr lang="en-US" sz="3840" b="1" kern="0" dirty="0">
                <a:solidFill>
                  <a:sysClr val="windowText" lastClr="000000"/>
                </a:solidFill>
              </a:rPr>
              <a:t>Cart</a:t>
            </a:r>
          </a:p>
        </p:txBody>
      </p:sp>
      <p:sp>
        <p:nvSpPr>
          <p:cNvPr id="12" name="Rectangle 11"/>
          <p:cNvSpPr/>
          <p:nvPr/>
        </p:nvSpPr>
        <p:spPr>
          <a:xfrm>
            <a:off x="8746650" y="8128705"/>
            <a:ext cx="1582484" cy="683264"/>
          </a:xfrm>
          <a:prstGeom prst="rect">
            <a:avLst/>
          </a:prstGeom>
        </p:spPr>
        <p:txBody>
          <a:bodyPr wrap="none">
            <a:spAutoFit/>
          </a:bodyPr>
          <a:lstStyle/>
          <a:p>
            <a:r>
              <a:rPr lang="en-US" sz="3840" b="1" kern="0" dirty="0">
                <a:solidFill>
                  <a:sysClr val="windowText" lastClr="000000"/>
                </a:solidFill>
              </a:rPr>
              <a:t>Horse</a:t>
            </a:r>
          </a:p>
        </p:txBody>
      </p:sp>
      <p:sp>
        <p:nvSpPr>
          <p:cNvPr id="9" name="Rectangle 8"/>
          <p:cNvSpPr/>
          <p:nvPr/>
        </p:nvSpPr>
        <p:spPr>
          <a:xfrm>
            <a:off x="9802099" y="2554983"/>
            <a:ext cx="1387255" cy="732701"/>
          </a:xfrm>
          <a:prstGeom prst="rect">
            <a:avLst/>
          </a:prstGeom>
        </p:spPr>
        <p:txBody>
          <a:bodyPr wrap="square">
            <a:spAutoFit/>
          </a:bodyPr>
          <a:lstStyle/>
          <a:p>
            <a:pPr algn="ctr"/>
            <a:r>
              <a:rPr lang="en-US" sz="1387" b="1" kern="0" dirty="0">
                <a:solidFill>
                  <a:schemeClr val="tx2"/>
                </a:solidFill>
              </a:rPr>
              <a:t>Lagging Indicators</a:t>
            </a:r>
          </a:p>
          <a:p>
            <a:pPr algn="ctr"/>
            <a:r>
              <a:rPr lang="en-US" sz="1387" kern="0" dirty="0">
                <a:solidFill>
                  <a:schemeClr val="tx2"/>
                </a:solidFill>
              </a:rPr>
              <a:t>(Results)</a:t>
            </a:r>
          </a:p>
        </p:txBody>
      </p:sp>
      <p:sp>
        <p:nvSpPr>
          <p:cNvPr id="14" name="Rectangle 13"/>
          <p:cNvSpPr/>
          <p:nvPr/>
        </p:nvSpPr>
        <p:spPr>
          <a:xfrm>
            <a:off x="9831967" y="7209764"/>
            <a:ext cx="1387255" cy="732701"/>
          </a:xfrm>
          <a:prstGeom prst="rect">
            <a:avLst/>
          </a:prstGeom>
        </p:spPr>
        <p:txBody>
          <a:bodyPr wrap="square">
            <a:spAutoFit/>
          </a:bodyPr>
          <a:lstStyle/>
          <a:p>
            <a:pPr algn="ctr"/>
            <a:r>
              <a:rPr lang="en-US" sz="1387" b="1" kern="0" dirty="0">
                <a:solidFill>
                  <a:schemeClr val="tx2"/>
                </a:solidFill>
              </a:rPr>
              <a:t>Leading Indicators</a:t>
            </a:r>
          </a:p>
          <a:p>
            <a:pPr algn="ctr"/>
            <a:r>
              <a:rPr lang="en-US" sz="1387" kern="0" dirty="0">
                <a:solidFill>
                  <a:schemeClr val="tx2"/>
                </a:solidFill>
              </a:rPr>
              <a:t>(Drivers)</a:t>
            </a:r>
          </a:p>
        </p:txBody>
      </p:sp>
      <p:sp>
        <p:nvSpPr>
          <p:cNvPr id="16" name="Up Arrow 15"/>
          <p:cNvSpPr/>
          <p:nvPr/>
        </p:nvSpPr>
        <p:spPr>
          <a:xfrm>
            <a:off x="9572599" y="2514601"/>
            <a:ext cx="155328" cy="55711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40" kern="0">
              <a:solidFill>
                <a:sysClr val="windowText" lastClr="000000"/>
              </a:solidFill>
            </a:endParaRPr>
          </a:p>
        </p:txBody>
      </p:sp>
      <p:pic>
        <p:nvPicPr>
          <p:cNvPr id="13" name="Picture 12" descr="C:\Users\Bridget.Casey\Documents\Custom Office Templates\Go Pro logos\Go-Productivity-logo-color-esig.jpg"/>
          <p:cNvPicPr/>
          <p:nvPr/>
        </p:nvPicPr>
        <p:blipFill>
          <a:blip r:embed="rId10">
            <a:extLst>
              <a:ext uri="{28A0092B-C50C-407E-A947-70E740481C1C}">
                <a14:useLocalDpi xmlns:a14="http://schemas.microsoft.com/office/drawing/2010/main" val="0"/>
              </a:ext>
            </a:extLst>
          </a:blip>
          <a:srcRect/>
          <a:stretch>
            <a:fillRect/>
          </a:stretch>
        </p:blipFill>
        <p:spPr bwMode="auto">
          <a:xfrm>
            <a:off x="177800" y="9049540"/>
            <a:ext cx="3124200" cy="682053"/>
          </a:xfrm>
          <a:prstGeom prst="rect">
            <a:avLst/>
          </a:prstGeom>
          <a:noFill/>
          <a:ln>
            <a:noFill/>
          </a:ln>
        </p:spPr>
      </p:pic>
      <p:sp>
        <p:nvSpPr>
          <p:cNvPr id="17" name="TextBox 16"/>
          <p:cNvSpPr txBox="1"/>
          <p:nvPr/>
        </p:nvSpPr>
        <p:spPr>
          <a:xfrm>
            <a:off x="10040263" y="9252408"/>
            <a:ext cx="2859207" cy="398699"/>
          </a:xfrm>
          <a:prstGeom prst="rect">
            <a:avLst/>
          </a:prstGeom>
          <a:noFill/>
        </p:spPr>
        <p:txBody>
          <a:bodyPr wrap="square" rtlCol="0">
            <a:spAutoFit/>
          </a:bodyPr>
          <a:lstStyle/>
          <a:p>
            <a:r>
              <a:rPr lang="en-US" sz="1991" dirty="0">
                <a:solidFill>
                  <a:srgbClr val="0099CC"/>
                </a:solidFill>
              </a:rPr>
              <a:t>www.goproductivity.ca</a:t>
            </a:r>
          </a:p>
        </p:txBody>
      </p:sp>
      <p:sp>
        <p:nvSpPr>
          <p:cNvPr id="10" name="Slide Number Placeholder 9"/>
          <p:cNvSpPr>
            <a:spLocks noGrp="1"/>
          </p:cNvSpPr>
          <p:nvPr>
            <p:ph type="sldNum" sz="quarter" idx="12"/>
          </p:nvPr>
        </p:nvSpPr>
        <p:spPr>
          <a:xfrm>
            <a:off x="9953805" y="119454"/>
            <a:ext cx="2926080" cy="519289"/>
          </a:xfrm>
        </p:spPr>
        <p:txBody>
          <a:bodyPr/>
          <a:lstStyle/>
          <a:p>
            <a:fld id="{6D8C8F07-80EA-4E8A-BAB6-45BE6E6EEF2B}" type="slidenum">
              <a:rPr lang="en-US" smtClean="0">
                <a:solidFill>
                  <a:srgbClr val="004961">
                    <a:tint val="75000"/>
                  </a:srgbClr>
                </a:solidFill>
              </a:rPr>
              <a:pPr/>
              <a:t>9</a:t>
            </a:fld>
            <a:endParaRPr lang="en-US" dirty="0">
              <a:solidFill>
                <a:srgbClr val="004961">
                  <a:tint val="75000"/>
                </a:srgbClr>
              </a:solidFill>
            </a:endParaRPr>
          </a:p>
        </p:txBody>
      </p:sp>
      <p:pic>
        <p:nvPicPr>
          <p:cNvPr id="18" name="Picture 2" descr="light-blue-geometric-shape-for-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0976131" y="98270"/>
            <a:ext cx="2108797" cy="1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4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he Productivity &amp;#x0D;&amp;#x0A;Challenge&amp;#x0D;&amp;#x0A;&amp;quot;&quot;/&gt;&lt;property id=&quot;20307&quot; value=&quot;256&quot;/&gt;&lt;/object&gt;&lt;object type=&quot;3&quot; unique_id=&quot;10004&quot;&gt;&lt;property id=&quot;20148&quot; value=&quot;5&quot;/&gt;&lt;property id=&quot;20300&quot; value=&quot;Slide 2 - &amp;quot;Productivity Headlines&amp;quot;&quot;/&gt;&lt;property id=&quot;20307&quot; value=&quot;321&quot;/&gt;&lt;/object&gt;&lt;object type=&quot;3&quot; unique_id=&quot;10005&quot;&gt;&lt;property id=&quot;20148&quot; value=&quot;5&quot;/&gt;&lt;property id=&quot;20300&quot; value=&quot;Slide 3 - &amp;quot;The Future of Productivity 2013&amp;#x0D;&amp;#x0A;Deloitte Report &amp;quot;&quot;/&gt;&lt;property id=&quot;20307&quot; value=&quot;332&quot;/&gt;&lt;/object&gt;&lt;object type=&quot;3&quot; unique_id=&quot;10006&quot;&gt;&lt;property id=&quot;20148&quot; value=&quot;5&quot;/&gt;&lt;property id=&quot;20300&quot; value=&quot;Slide 4 - &amp;quot;The Future of Productivity 2013&amp;#x0D;&amp;#x0A;Deloitte Report &amp;quot;&quot;/&gt;&lt;property id=&quot;20307&quot; value=&quot;333&quot;/&gt;&lt;/object&gt;&lt;object type=&quot;3&quot; unique_id=&quot;10007&quot;&gt;&lt;property id=&quot;20148&quot; value=&quot;5&quot;/&gt;&lt;property id=&quot;20300&quot; value=&quot;Slide 5 - &amp;quot;Global/regional/company issues&amp;quot;&quot;/&gt;&lt;property id=&quot;20307&quot; value=&quot;310&quot;/&gt;&lt;/object&gt;&lt;object type=&quot;3&quot; unique_id=&quot;10008&quot;&gt;&lt;property id=&quot;20148&quot; value=&quot;5&quot;/&gt;&lt;property id=&quot;20300&quot; value=&quot;Slide 6 - &amp;quot;Where I started… garment manufacturing&amp;quot;&quot;/&gt;&lt;property id=&quot;20307&quot; value=&quot;343&quot;/&gt;&lt;/object&gt;&lt;object type=&quot;3&quot; unique_id=&quot;10009&quot;&gt;&lt;property id=&quot;20148&quot; value=&quot;5&quot;/&gt;&lt;property id=&quot;20300&quot; value=&quot;Slide 7 - &amp;quot;The rest of the story……&amp;quot;&quot;/&gt;&lt;property id=&quot;20307&quot; value=&quot;344&quot;/&gt;&lt;/object&gt;&lt;object type=&quot;3&quot; unique_id=&quot;10010&quot;&gt;&lt;property id=&quot;20148&quot; value=&quot;5&quot;/&gt;&lt;property id=&quot;20300&quot; value=&quot;Slide 8 - &amp;quot;What is Productivity?&amp;quot;&quot;/&gt;&lt;property id=&quot;20307&quot; value=&quot;322&quot;/&gt;&lt;/object&gt;&lt;object type=&quot;3&quot; unique_id=&quot;10011&quot;&gt;&lt;property id=&quot;20148&quot; value=&quot;5&quot;/&gt;&lt;property id=&quot;20300&quot; value=&quot;Slide 9&quot;/&gt;&lt;property id=&quot;20307&quot; value=&quot;336&quot;/&gt;&lt;/object&gt;&lt;object type=&quot;3&quot; unique_id=&quot;10012&quot;&gt;&lt;property id=&quot;20148&quot; value=&quot;5&quot;/&gt;&lt;property id=&quot;20300&quot; value=&quot;Slide 10&quot;/&gt;&lt;property id=&quot;20307&quot; value=&quot;295&quot;/&gt;&lt;/object&gt;&lt;object type=&quot;3&quot; unique_id=&quot;10013&quot;&gt;&lt;property id=&quot;20148&quot; value=&quot;5&quot;/&gt;&lt;property id=&quot;20300&quot; value=&quot;Slide 11&quot;/&gt;&lt;property id=&quot;20307&quot; value=&quot;334&quot;/&gt;&lt;/object&gt;&lt;object type=&quot;3&quot; unique_id=&quot;10014&quot;&gt;&lt;property id=&quot;20148&quot; value=&quot;5&quot;/&gt;&lt;property id=&quot;20300&quot; value=&quot;Slide 12&quot;/&gt;&lt;property id=&quot;20307&quot; value=&quot;335&quot;/&gt;&lt;/object&gt;&lt;object type=&quot;3&quot; unique_id=&quot;10015&quot;&gt;&lt;property id=&quot;20148&quot; value=&quot;5&quot;/&gt;&lt;property id=&quot;20300&quot; value=&quot;Slide 13&quot;/&gt;&lt;property id=&quot;20307&quot; value=&quot;297&quot;/&gt;&lt;/object&gt;&lt;object type=&quot;3&quot; unique_id=&quot;10016&quot;&gt;&lt;property id=&quot;20148&quot; value=&quot;5&quot;/&gt;&lt;property id=&quot;20300&quot; value=&quot;Slide 14 - &amp;quot;Where are we in the race?&amp;quot;&quot;/&gt;&lt;property id=&quot;20307&quot; value=&quot;325&quot;/&gt;&lt;/object&gt;&lt;object type=&quot;3&quot; unique_id=&quot;10017&quot;&gt;&lt;property id=&quot;20148&quot; value=&quot;5&quot;/&gt;&lt;property id=&quot;20300&quot; value=&quot;Slide 15&quot;/&gt;&lt;property id=&quot;20307&quot; value=&quot;299&quot;/&gt;&lt;/object&gt;&lt;object type=&quot;3&quot; unique_id=&quot;10018&quot;&gt;&lt;property id=&quot;20148&quot; value=&quot;5&quot;/&gt;&lt;property id=&quot;20300&quot; value=&quot;Slide 16&quot;/&gt;&lt;property id=&quot;20307&quot; value=&quot;296&quot;/&gt;&lt;/object&gt;&lt;object type=&quot;3&quot; unique_id=&quot;10019&quot;&gt;&lt;property id=&quot;20148&quot; value=&quot;5&quot;/&gt;&lt;property id=&quot;20300&quot; value=&quot;Slide 17&quot;/&gt;&lt;property id=&quot;20307&quot; value=&quot;300&quot;/&gt;&lt;/object&gt;&lt;object type=&quot;3&quot; unique_id=&quot;10020&quot;&gt;&lt;property id=&quot;20148&quot; value=&quot;5&quot;/&gt;&lt;property id=&quot;20300&quot; value=&quot;Slide 18 - &amp;quot;&amp;#x0D;&amp;#x0A;Multifactor productivity (MFP)&amp;#x0D;&amp;#x0A;&amp;quot;&quot;/&gt;&lt;property id=&quot;20307&quot; value=&quot;266&quot;/&gt;&lt;/object&gt;&lt;object type=&quot;3&quot; unique_id=&quot;10021&quot;&gt;&lt;property id=&quot;20148&quot; value=&quot;5&quot;/&gt;&lt;property id=&quot;20300&quot; value=&quot;Slide 19 - &amp;quot;Productivity conceptual policy framework&amp;quot;&quot;/&gt;&lt;property id=&quot;20307&quot; value=&quot;265&quot;/&gt;&lt;/object&gt;&lt;object type=&quot;3&quot; unique_id=&quot;10022&quot;&gt;&lt;property id=&quot;20148&quot; value=&quot;5&quot;/&gt;&lt;property id=&quot;20300&quot; value=&quot;Slide 20 - &amp;quot;What is productivity for Supreme?&amp;quot;&quot;/&gt;&lt;property id=&quot;20307&quot; value=&quot;263&quot;/&gt;&lt;/object&gt;&lt;object type=&quot;3&quot; unique_id=&quot;10023&quot;&gt;&lt;property id=&quot;20148&quot; value=&quot;5&quot;/&gt;&lt;property id=&quot;20300&quot; value=&quot;Slide 21 - &amp;quot;Areas of Focus&amp;quot;&quot;/&gt;&lt;property id=&quot;20307&quot; value=&quot;272&quot;/&gt;&lt;/object&gt;&lt;object type=&quot;3&quot; unique_id=&quot;10024&quot;&gt;&lt;property id=&quot;20148&quot; value=&quot;5&quot;/&gt;&lt;property id=&quot;20300&quot; value=&quot;Slide 22 - &amp;quot;Creating a Culture of Productivity&amp;quot;&quot;/&gt;&lt;property id=&quot;20307&quot; value=&quot;342&quot;/&gt;&lt;/object&gt;&lt;object type=&quot;3&quot; unique_id=&quot;10025&quot;&gt;&lt;property id=&quot;20148&quot; value=&quot;5&quot;/&gt;&lt;property id=&quot;20300&quot; value=&quot;Slide 23 - &amp;quot;Basic Tips for Construction Productivity…at the project/site level&amp;quot;&quot;/&gt;&lt;property id=&quot;20307&quot; value=&quot;323&quot;/&gt;&lt;/object&gt;&lt;object type=&quot;3&quot; unique_id=&quot;10026&quot;&gt;&lt;property id=&quot;20148&quot; value=&quot;5&quot;/&gt;&lt;property id=&quot;20300&quot; value=&quot;Slide 24 - &amp;quot;Materials…&amp;quot;&quot;/&gt;&lt;property id=&quot;20307&quot; value=&quot;324&quot;/&gt;&lt;/object&gt;&lt;object type=&quot;3&quot; unique_id=&quot;10027&quot;&gt;&lt;property id=&quot;20148&quot; value=&quot;5&quot;/&gt;&lt;property id=&quot;20300&quot; value=&quot;Slide 25 - &amp;quot;Equipment/tools/subs&amp;quot;&quot;/&gt;&lt;property id=&quot;20307&quot; value=&quot;337&quot;/&gt;&lt;/object&gt;&lt;object type=&quot;3&quot; unique_id=&quot;10028&quot;&gt;&lt;property id=&quot;20148&quot; value=&quot;5&quot;/&gt;&lt;property id=&quot;20300&quot; value=&quot;Slide 26 - &amp;quot;Information&amp;quot;&quot;/&gt;&lt;property id=&quot;20307&quot; value=&quot;338&quot;/&gt;&lt;/object&gt;&lt;object type=&quot;3&quot; unique_id=&quot;10029&quot;&gt;&lt;property id=&quot;20148&quot; value=&quot;5&quot;/&gt;&lt;property id=&quot;20300&quot; value=&quot;Slide 27 - &amp;quot;Work Area Ready&amp;quot;&quot;/&gt;&lt;property id=&quot;20307&quot; value=&quot;339&quot;/&gt;&lt;/object&gt;&lt;object type=&quot;3&quot; unique_id=&quot;10030&quot;&gt;&lt;property id=&quot;20148&quot; value=&quot;5&quot;/&gt;&lt;property id=&quot;20300&quot; value=&quot;Slide 28 - &amp;quot;Goals clearly defined&amp;quot;&quot;/&gt;&lt;property id=&quot;20307&quot; value=&quot;340&quot;/&gt;&lt;/object&gt;&lt;object type=&quot;3&quot; unique_id=&quot;10031&quot;&gt;&lt;property id=&quot;20148&quot; value=&quot;5&quot;/&gt;&lt;property id=&quot;20300&quot; value=&quot;Slide 29 - &amp;quot;Innovation is Key&amp;#x0D;&amp;#x0A;&amp;quot;&quot;/&gt;&lt;property id=&quot;20307&quot; value=&quot;327&quot;/&gt;&lt;/object&gt;&lt;object type=&quot;3&quot; unique_id=&quot;10032&quot;&gt;&lt;property id=&quot;20148&quot; value=&quot;5&quot;/&gt;&lt;property id=&quot;20300&quot; value=&quot;Slide 30 - &amp;quot;9 Rules To Stifle Innovation&amp;#x0D;&amp;#x0A;excerpt: Rosabeth Moss Kanter Jan 2013&amp;quot;&quot;/&gt;&lt;property id=&quot;20307&quot; value=&quot;330&quot;/&gt;&lt;/object&gt;&lt;object type=&quot;3&quot; unique_id=&quot;10033&quot;&gt;&lt;property id=&quot;20148&quot; value=&quot;5&quot;/&gt;&lt;property id=&quot;20300&quot; value=&quot;Slide 31 - &amp;quot;Fostering Innovation&amp;#x0D;&amp;#x0A;(through effective Leadership)&amp;quot;&quot;/&gt;&lt;property id=&quot;20307&quot; value=&quot;331&quot;/&gt;&lt;/object&gt;&lt;object type=&quot;3&quot; unique_id=&quot;10034&quot;&gt;&lt;property id=&quot;20148&quot; value=&quot;5&quot;/&gt;&lt;property id=&quot;20300&quot; value=&quot;Slide 32 - &amp;quot;Closing productivity story&amp;quot;&quot;/&gt;&lt;property id=&quot;20307&quot; value=&quot;341&quot;/&gt;&lt;/object&gt;&lt;object type=&quot;3&quot; unique_id=&quot;10035&quot;&gt;&lt;property id=&quot;20148&quot; value=&quot;5&quot;/&gt;&lt;property id=&quot;20300&quot; value=&quot;Slide 33 - &amp;quot;ThinkProductivity.ca&amp;quot;&quot;/&gt;&lt;property id=&quot;20307&quot; value=&quot;286&quot;/&gt;&lt;/object&gt;&lt;object type=&quot;3&quot; unique_id=&quot;10036&quot;&gt;&lt;property id=&quot;20148&quot; value=&quot;5&quot;/&gt;&lt;property id=&quot;20300&quot; value=&quot;Slide 34 - &amp;quot;For More – Visit Us&amp;quot;&quot;/&gt;&lt;property id=&quot;20307&quot; value=&quot;290&quot;/&gt;&lt;/object&gt;&lt;/object&gt;&lt;object type=&quot;8&quot; unique_id=&quot;10072&quot;&gt;&lt;/object&gt;&lt;/object&gt;&lt;/database&gt;"/>
  <p:tag name="SECTOMILLISECCONVERTED" val="1"/>
</p:tagLst>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2_Office Theme">
  <a:themeElements>
    <a:clrScheme name="GO Productivity">
      <a:dk1>
        <a:srgbClr val="004961"/>
      </a:dk1>
      <a:lt1>
        <a:srgbClr val="FFFFFF"/>
      </a:lt1>
      <a:dk2>
        <a:srgbClr val="0078AE"/>
      </a:dk2>
      <a:lt2>
        <a:srgbClr val="FFFFFF"/>
      </a:lt2>
      <a:accent1>
        <a:srgbClr val="004961"/>
      </a:accent1>
      <a:accent2>
        <a:srgbClr val="7AC142"/>
      </a:accent2>
      <a:accent3>
        <a:srgbClr val="F26531"/>
      </a:accent3>
      <a:accent4>
        <a:srgbClr val="00A8CB"/>
      </a:accent4>
      <a:accent5>
        <a:srgbClr val="F89728"/>
      </a:accent5>
      <a:accent6>
        <a:srgbClr val="0078AE"/>
      </a:accent6>
      <a:hlink>
        <a:srgbClr val="004961"/>
      </a:hlink>
      <a:folHlink>
        <a:srgbClr val="00A8C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on1">
  <a:themeElements>
    <a:clrScheme name="GO Prodcutivity1">
      <a:dk1>
        <a:srgbClr val="004961"/>
      </a:dk1>
      <a:lt1>
        <a:sysClr val="window" lastClr="FFFFFF"/>
      </a:lt1>
      <a:dk2>
        <a:srgbClr val="F26531"/>
      </a:dk2>
      <a:lt2>
        <a:srgbClr val="E7E6E6"/>
      </a:lt2>
      <a:accent1>
        <a:srgbClr val="00A8CB"/>
      </a:accent1>
      <a:accent2>
        <a:srgbClr val="7AC142"/>
      </a:accent2>
      <a:accent3>
        <a:srgbClr val="F89728"/>
      </a:accent3>
      <a:accent4>
        <a:srgbClr val="0078AE"/>
      </a:accent4>
      <a:accent5>
        <a:srgbClr val="EE303C"/>
      </a:accent5>
      <a:accent6>
        <a:srgbClr val="5C8727"/>
      </a:accent6>
      <a:hlink>
        <a:srgbClr val="387C2B"/>
      </a:hlink>
      <a:folHlink>
        <a:srgbClr val="EE303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ECAF43-9C4C-43FF-9874-F8F2EB6239B0}" vid="{7083772F-710A-4D13-BD04-DBCB1B72944E}"/>
    </a:ext>
  </a:extLst>
</a:theme>
</file>

<file path=ppt/theme/theme4.xml><?xml version="1.0" encoding="utf-8"?>
<a:theme xmlns:a="http://schemas.openxmlformats.org/drawingml/2006/main" name="3_Presentation1">
  <a:themeElements>
    <a:clrScheme name="Presentation1">
      <a:dk1>
        <a:srgbClr val="004961"/>
      </a:dk1>
      <a:lt1>
        <a:srgbClr val="FFFFFF"/>
      </a:lt1>
      <a:dk2>
        <a:srgbClr val="A7A7A7"/>
      </a:dk2>
      <a:lt2>
        <a:srgbClr val="535353"/>
      </a:lt2>
      <a:accent1>
        <a:srgbClr val="00A8CB"/>
      </a:accent1>
      <a:accent2>
        <a:srgbClr val="7AC142"/>
      </a:accent2>
      <a:accent3>
        <a:srgbClr val="F89728"/>
      </a:accent3>
      <a:accent4>
        <a:srgbClr val="0078AE"/>
      </a:accent4>
      <a:accent5>
        <a:srgbClr val="EE303C"/>
      </a:accent5>
      <a:accent6>
        <a:srgbClr val="5C8727"/>
      </a:accent6>
      <a:hlink>
        <a:srgbClr val="0000FF"/>
      </a:hlink>
      <a:folHlink>
        <a:srgbClr val="FF00FF"/>
      </a:folHlink>
    </a:clrScheme>
    <a:fontScheme name="Presentation1">
      <a:majorFont>
        <a:latin typeface="Helvetica"/>
        <a:ea typeface="Helvetica"/>
        <a:cs typeface="Helvetica"/>
      </a:majorFont>
      <a:minorFont>
        <a:latin typeface="Calibri"/>
        <a:ea typeface="Calibri"/>
        <a:cs typeface="Calibri"/>
      </a:minorFont>
    </a:fontScheme>
    <a:fmtScheme name="Presentation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96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96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B931B096FB6C4495D7CA4298DFB23A" ma:contentTypeVersion="6" ma:contentTypeDescription="Create a new document." ma:contentTypeScope="" ma:versionID="ab8b5fedc5a74b7fe4c2da6326973a47">
  <xsd:schema xmlns:xsd="http://www.w3.org/2001/XMLSchema" xmlns:xs="http://www.w3.org/2001/XMLSchema" xmlns:p="http://schemas.microsoft.com/office/2006/metadata/properties" xmlns:ns2="99e5e165-05e2-4080-b5d0-e37c2cc00bea" targetNamespace="http://schemas.microsoft.com/office/2006/metadata/properties" ma:root="true" ma:fieldsID="bb9fcd7f160f45a0a4ba51c1a9367b53" ns2:_="">
    <xsd:import namespace="99e5e165-05e2-4080-b5d0-e37c2cc00bea"/>
    <xsd:element name="properties">
      <xsd:complexType>
        <xsd:sequence>
          <xsd:element name="documentManagement">
            <xsd:complexType>
              <xsd:all>
                <xsd:element ref="ns2:TaxKeywordTaxHTField" minOccurs="0"/>
                <xsd:element ref="ns2:TaxCatchAll"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5e165-05e2-4080-b5d0-e37c2cc00bea"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a8e2c78a-3e75-4cb2-a3a4-a0ce3202727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9ab96de7-0d9d-4748-a2b0-1e0cdb7e550f}" ma:internalName="TaxCatchAll" ma:showField="CatchAllData" ma:web="99e5e165-05e2-4080-b5d0-e37c2cc00bea">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99e5e165-05e2-4080-b5d0-e37c2cc00bea">
      <Terms xmlns="http://schemas.microsoft.com/office/infopath/2007/PartnerControls">
        <TermInfo xmlns="http://schemas.microsoft.com/office/infopath/2007/PartnerControls">
          <TermName xmlns="http://schemas.microsoft.com/office/infopath/2007/PartnerControls">Keynote Speaker</TermName>
          <TermId xmlns="http://schemas.microsoft.com/office/infopath/2007/PartnerControls">86f3db1f-2bb9-4127-b976-847f77fe9f84</TermId>
        </TermInfo>
        <TermInfo xmlns="http://schemas.microsoft.com/office/infopath/2007/PartnerControls">
          <TermName xmlns="http://schemas.microsoft.com/office/infopath/2007/PartnerControls">Local 720 Ironworkers</TermName>
          <TermId xmlns="http://schemas.microsoft.com/office/infopath/2007/PartnerControls">d290717f-2d3e-4b64-bb51-e676d77f1e5e</TermId>
        </TermInfo>
      </Terms>
    </TaxKeywordTaxHTField>
    <TaxCatchAll xmlns="99e5e165-05e2-4080-b5d0-e37c2cc00bea">
      <Value>172</Value>
      <Value>805</Value>
    </TaxCatchAll>
    <SharedWithUsers xmlns="99e5e165-05e2-4080-b5d0-e37c2cc00bea">
      <UserInfo>
        <DisplayName/>
        <AccountId xsi:nil="true"/>
        <AccountType/>
      </UserInfo>
    </SharedWithUsers>
  </documentManagement>
</p:properties>
</file>

<file path=customXml/itemProps1.xml><?xml version="1.0" encoding="utf-8"?>
<ds:datastoreItem xmlns:ds="http://schemas.openxmlformats.org/officeDocument/2006/customXml" ds:itemID="{309F2B52-44E8-40C0-AF29-7C1D6A194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5e165-05e2-4080-b5d0-e37c2cc00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674CFC-FF51-4594-9ABE-10C0249FB21F}">
  <ds:schemaRefs>
    <ds:schemaRef ds:uri="http://schemas.microsoft.com/sharepoint/v3/contenttype/forms"/>
  </ds:schemaRefs>
</ds:datastoreItem>
</file>

<file path=customXml/itemProps3.xml><?xml version="1.0" encoding="utf-8"?>
<ds:datastoreItem xmlns:ds="http://schemas.openxmlformats.org/officeDocument/2006/customXml" ds:itemID="{0039E743-AB72-48FE-BCF8-272F5F857CE7}">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99e5e165-05e2-4080-b5d0-e37c2cc00be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19036</TotalTime>
  <Words>4209</Words>
  <Application>Microsoft Office PowerPoint</Application>
  <PresentationFormat>Custom</PresentationFormat>
  <Paragraphs>394</Paragraphs>
  <Slides>33</Slides>
  <Notes>33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33</vt:i4>
      </vt:variant>
    </vt:vector>
  </HeadingPairs>
  <TitlesOfParts>
    <vt:vector size="49" baseType="lpstr">
      <vt:lpstr>MS PGothic</vt:lpstr>
      <vt:lpstr>MS PGothic</vt:lpstr>
      <vt:lpstr>Arial</vt:lpstr>
      <vt:lpstr>Calibri</vt:lpstr>
      <vt:lpstr>Calibri Light</vt:lpstr>
      <vt:lpstr>DINOT</vt:lpstr>
      <vt:lpstr>Helvetica</vt:lpstr>
      <vt:lpstr>Helvetica Light</vt:lpstr>
      <vt:lpstr>Noteworthy Bold</vt:lpstr>
      <vt:lpstr>Rockwell</vt:lpstr>
      <vt:lpstr>Wingdings</vt:lpstr>
      <vt:lpstr>ヒラギノ角ゴ ProN W6</vt:lpstr>
      <vt:lpstr>Office Theme</vt:lpstr>
      <vt:lpstr>2_Office Theme</vt:lpstr>
      <vt:lpstr>Presentation1</vt:lpstr>
      <vt:lpstr>3_Presentation1</vt:lpstr>
      <vt:lpstr>Investing in your people to Drive Productivity</vt:lpstr>
      <vt:lpstr>Our discussion today</vt:lpstr>
      <vt:lpstr>PowerPoint Presentation</vt:lpstr>
      <vt:lpstr>What is Productivity?</vt:lpstr>
      <vt:lpstr>Productivity Definitions</vt:lpstr>
      <vt:lpstr>How Productivity Affects the Nation</vt:lpstr>
      <vt:lpstr>Productivity = Resourcefulness</vt:lpstr>
      <vt:lpstr>Talent Mismatch – Investing in our People to be Competitive</vt:lpstr>
      <vt:lpstr>Drivers of Productivity Hierarchy</vt:lpstr>
      <vt:lpstr>PowerPoint Presentation</vt:lpstr>
      <vt:lpstr>Lagging Indicators – Competitiveness/Productivity </vt:lpstr>
      <vt:lpstr>Leading Indicators – Competitiveness/Productivity </vt:lpstr>
      <vt:lpstr>Investment in People “Human Capital” as a Leading Indicator</vt:lpstr>
      <vt:lpstr>Improving on measuring productivity / competitiveness</vt:lpstr>
      <vt:lpstr>Canadian Industry Hierarchy of Metrics – Based on Maslow’s Hierarchy of Needs + Business Productivity Theory</vt:lpstr>
      <vt:lpstr>PowerPoint Presentation</vt:lpstr>
      <vt:lpstr>Innovation is important</vt:lpstr>
      <vt:lpstr>PowerPoint Presentation</vt:lpstr>
      <vt:lpstr>Innovation Goes Beyond New Products and Technologies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Closing Thoughts</vt:lpstr>
      <vt:lpstr>Implementing an  “Investment in People Strategy”</vt:lpstr>
      <vt:lpstr> 10 People (Human Capital) Practices that Drive Innovation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Productivity Challenge</dc:title>
  <dc:creator>Rene Ziorio</dc:creator>
  <cp:keywords>Local 720 Ironworkers ; Keynote Speaker</cp:keywords>
  <cp:lastModifiedBy>Lori Schmidt</cp:lastModifiedBy>
  <cp:revision>267</cp:revision>
  <cp:lastPrinted>2017-04-20T14:21:34Z</cp:lastPrinted>
  <dcterms:created xsi:type="dcterms:W3CDTF">2015-03-13T21:16:48Z</dcterms:created>
  <dcterms:modified xsi:type="dcterms:W3CDTF">2017-04-20T14:23:13Z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0x010100FCB931B096FB6C4495D7CA4298DFB23A</vt:lpwstr>
  </property>
  <property fmtid="{D5CDD505-2E9C-101B-9397-08002B2CF9AE}" pid="3" name="TaxKeyword">
    <vt:lpwstr>172;#Keynote Speaker|86f3db1f-2bb9-4127-b976-847f77fe9f84;#805;#Local 720 Ironworkers|d290717f-2d3e-4b64-bb51-e676d77f1e5e</vt:lpwstr>
  </property>
</Properties>
</file>